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65" r:id="rId4"/>
    <p:sldId id="266" r:id="rId5"/>
    <p:sldId id="267" r:id="rId6"/>
    <p:sldId id="259" r:id="rId7"/>
    <p:sldId id="257" r:id="rId8"/>
    <p:sldId id="258" r:id="rId9"/>
    <p:sldId id="263" r:id="rId10"/>
    <p:sldId id="273" r:id="rId11"/>
    <p:sldId id="270" r:id="rId12"/>
    <p:sldId id="271" r:id="rId13"/>
    <p:sldId id="269" r:id="rId14"/>
    <p:sldId id="274" r:id="rId15"/>
    <p:sldId id="276" r:id="rId16"/>
    <p:sldId id="278" r:id="rId17"/>
    <p:sldId id="277" r:id="rId18"/>
    <p:sldId id="280" r:id="rId19"/>
    <p:sldId id="281" r:id="rId20"/>
    <p:sldId id="282" r:id="rId21"/>
    <p:sldId id="283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1"/>
    <p:restoredTop sz="85495" autoAdjust="0"/>
  </p:normalViewPr>
  <p:slideViewPr>
    <p:cSldViewPr snapToGrid="0">
      <p:cViewPr varScale="1">
        <p:scale>
          <a:sx n="58" d="100"/>
          <a:sy n="58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85FA-404C-4B65-9592-ACC322E367E9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4E6BC-85D8-4399-BEFF-92E66ACE3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2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https://en.wikipedia.org/wiki/Google_Brain</a:t>
            </a:r>
          </a:p>
          <a:p>
            <a:r>
              <a:rPr lang="en-US" dirty="0" smtClean="0"/>
              <a:t>https://research.google.com/teams/brain/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High-level Features Using Large Scale Unsupervised Learning, International Conference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Machine Learning, Edinburgh, June 26, 2012 - https://arxiv.org/pdf/1112.6209.pdf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1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 Bowl XXXV was held in Tampa and resulted in the Ravens defeating the Giants.  Took place in January 2001.</a:t>
            </a:r>
          </a:p>
          <a:p>
            <a:r>
              <a:rPr lang="en-US" dirty="0" smtClean="0"/>
              <a:t>50% adults</a:t>
            </a:r>
            <a:r>
              <a:rPr lang="en-US" baseline="0" dirty="0" smtClean="0"/>
              <a:t> have photos in police databases.  From Atlantic article Oct. 19, 2016</a:t>
            </a:r>
          </a:p>
          <a:p>
            <a:r>
              <a:rPr lang="en-US" baseline="0" dirty="0" smtClean="0"/>
              <a:t>Image from - https://www.cato.org/blog/dhs-dont-want-face-scanned-dont-travel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95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https://www.ted.com/talks/tan_le_a_headset_that_reads_your_brainwaves</a:t>
            </a:r>
          </a:p>
          <a:p>
            <a:r>
              <a:rPr lang="en-US" dirty="0" smtClean="0"/>
              <a:t>http://www.wired.co.uk/article/mind-control</a:t>
            </a:r>
          </a:p>
          <a:p>
            <a:r>
              <a:rPr lang="en-US" dirty="0" smtClean="0"/>
              <a:t>https://www.theguardian.com/technology/2014/jul/11/kickstarter-headset-locked-in-syndrome-communication</a:t>
            </a:r>
          </a:p>
          <a:p>
            <a:r>
              <a:rPr lang="en-US" dirty="0" smtClean="0"/>
              <a:t>Encephalograph</a:t>
            </a:r>
            <a:r>
              <a:rPr lang="en-US" baseline="0" dirty="0" smtClean="0"/>
              <a:t> image from - https://en.wikipedia.org/wiki/Brain%E2%80%93computer_interface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9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https://research.googleblog.com/2016/11/zero-shot-translation-with-googles.html</a:t>
            </a:r>
          </a:p>
          <a:p>
            <a:r>
              <a:rPr lang="en-US" dirty="0" smtClean="0"/>
              <a:t>https://www.ghacks.net/2016/11/17/google-translate-switches-to-neural-machine-translations/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38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https://simplystatistics.org/2013/12/12/the-key-word-in-data-science-is-not-data-it-is-science/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1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TEDx</a:t>
            </a:r>
            <a:r>
              <a:rPr lang="en-US" dirty="0" smtClean="0"/>
              <a:t> reference from Wikipedia: Data Science, reference 26.</a:t>
            </a:r>
          </a:p>
          <a:p>
            <a:r>
              <a:rPr lang="en-US" dirty="0" smtClean="0"/>
              <a:t>Diagram from R for Data Science by Wickham and </a:t>
            </a:r>
            <a:r>
              <a:rPr lang="en-US" dirty="0" err="1" smtClean="0"/>
              <a:t>Grolemund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50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MODIS is a medium resolution sensor mounted on two satellites</a:t>
            </a:r>
            <a:r>
              <a:rPr lang="en-US" baseline="0" dirty="0" smtClean="0"/>
              <a:t> (TERRA, AQUA)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36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GIS, remote sensing, drones and spatial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E6BC-85D8-4399-BEFF-92E66ACE38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0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7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9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0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69" smtClean="0"/>
              <a:t>Ashley </a:t>
            </a:r>
            <a:r>
              <a:rPr lang="en-US" spc="-59" smtClean="0"/>
              <a:t>Holland  </a:t>
            </a:r>
            <a:r>
              <a:rPr lang="en-US" spc="-50" smtClean="0"/>
              <a:t>(Cedarville</a:t>
            </a:r>
            <a:r>
              <a:rPr lang="en-US" spc="198" smtClean="0"/>
              <a:t> </a:t>
            </a:r>
            <a:r>
              <a:rPr lang="en-US" spc="-40" smtClean="0"/>
              <a:t>University)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59" smtClean="0"/>
              <a:t>Econometrics</a:t>
            </a:r>
            <a:endParaRPr lang="en-US" spc="-5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pc="-129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129" smtClean="0"/>
              <a:t> </a:t>
            </a:r>
            <a:r>
              <a:rPr lang="en-US" smtClean="0"/>
              <a:t>/</a:t>
            </a:r>
            <a:r>
              <a:rPr lang="en-US" spc="20" smtClean="0"/>
              <a:t> </a:t>
            </a:r>
            <a:r>
              <a:rPr lang="en-US" spc="-129" smtClean="0"/>
              <a:t>4</a:t>
            </a:r>
            <a:endParaRPr lang="en-US" spc="-129" dirty="0"/>
          </a:p>
        </p:txBody>
      </p:sp>
    </p:spTree>
    <p:extLst>
      <p:ext uri="{BB962C8B-B14F-4D97-AF65-F5344CB8AC3E}">
        <p14:creationId xmlns:p14="http://schemas.microsoft.com/office/powerpoint/2010/main" val="267641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033" y="430002"/>
            <a:ext cx="11687929" cy="426912"/>
          </a:xfrm>
        </p:spPr>
        <p:txBody>
          <a:bodyPr lIns="0" tIns="0" rIns="0" bIns="0"/>
          <a:lstStyle>
            <a:lvl1pPr>
              <a:defRPr sz="2774" b="0" i="0">
                <a:solidFill>
                  <a:schemeClr val="hlink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1001" y="1528842"/>
            <a:ext cx="7778698" cy="320216"/>
          </a:xfrm>
        </p:spPr>
        <p:txBody>
          <a:bodyPr lIns="0" tIns="0" rIns="0" bIns="0"/>
          <a:lstStyle>
            <a:lvl1pPr>
              <a:defRPr sz="2081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69" smtClean="0"/>
              <a:t>Ashley </a:t>
            </a:r>
            <a:r>
              <a:rPr lang="en-US" spc="-59" smtClean="0"/>
              <a:t>Holland  </a:t>
            </a:r>
            <a:r>
              <a:rPr lang="en-US" spc="-50" smtClean="0"/>
              <a:t>(Cedarville</a:t>
            </a:r>
            <a:r>
              <a:rPr lang="en-US" spc="198" smtClean="0"/>
              <a:t> </a:t>
            </a:r>
            <a:r>
              <a:rPr lang="en-US" spc="-40" smtClean="0"/>
              <a:t>University)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59" smtClean="0"/>
              <a:t>Econometrics</a:t>
            </a:r>
            <a:endParaRPr lang="en-US" spc="-5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pc="-129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129" smtClean="0"/>
              <a:t> </a:t>
            </a:r>
            <a:r>
              <a:rPr lang="en-US" smtClean="0"/>
              <a:t>/</a:t>
            </a:r>
            <a:r>
              <a:rPr lang="en-US" spc="20" smtClean="0"/>
              <a:t> </a:t>
            </a:r>
            <a:r>
              <a:rPr lang="en-US" spc="-129" smtClean="0"/>
              <a:t>4</a:t>
            </a:r>
            <a:endParaRPr lang="en-US" spc="-129" dirty="0"/>
          </a:p>
        </p:txBody>
      </p:sp>
    </p:spTree>
    <p:extLst>
      <p:ext uri="{BB962C8B-B14F-4D97-AF65-F5344CB8AC3E}">
        <p14:creationId xmlns:p14="http://schemas.microsoft.com/office/powerpoint/2010/main" val="230001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033" y="430002"/>
            <a:ext cx="11687929" cy="426912"/>
          </a:xfrm>
        </p:spPr>
        <p:txBody>
          <a:bodyPr lIns="0" tIns="0" rIns="0" bIns="0"/>
          <a:lstStyle>
            <a:lvl1pPr>
              <a:defRPr sz="2774" b="0" i="0">
                <a:solidFill>
                  <a:schemeClr val="hlink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1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19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69" smtClean="0"/>
              <a:t>Ashley </a:t>
            </a:r>
            <a:r>
              <a:rPr lang="en-US" spc="-59" smtClean="0"/>
              <a:t>Holland  </a:t>
            </a:r>
            <a:r>
              <a:rPr lang="en-US" spc="-50" smtClean="0"/>
              <a:t>(Cedarville</a:t>
            </a:r>
            <a:r>
              <a:rPr lang="en-US" spc="198" smtClean="0"/>
              <a:t> </a:t>
            </a:r>
            <a:r>
              <a:rPr lang="en-US" spc="-40" smtClean="0"/>
              <a:t>University)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59" smtClean="0"/>
              <a:t>Econometrics</a:t>
            </a:r>
            <a:endParaRPr lang="en-US" spc="-59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pc="-129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129" smtClean="0"/>
              <a:t> </a:t>
            </a:r>
            <a:r>
              <a:rPr lang="en-US" smtClean="0"/>
              <a:t>/</a:t>
            </a:r>
            <a:r>
              <a:rPr lang="en-US" spc="20" smtClean="0"/>
              <a:t> </a:t>
            </a:r>
            <a:r>
              <a:rPr lang="en-US" spc="-129" smtClean="0"/>
              <a:t>4</a:t>
            </a:r>
            <a:endParaRPr lang="en-US" spc="-129" dirty="0"/>
          </a:p>
        </p:txBody>
      </p:sp>
    </p:spTree>
    <p:extLst>
      <p:ext uri="{BB962C8B-B14F-4D97-AF65-F5344CB8AC3E}">
        <p14:creationId xmlns:p14="http://schemas.microsoft.com/office/powerpoint/2010/main" val="1564982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033" y="430002"/>
            <a:ext cx="11687929" cy="426912"/>
          </a:xfrm>
        </p:spPr>
        <p:txBody>
          <a:bodyPr lIns="0" tIns="0" rIns="0" bIns="0"/>
          <a:lstStyle>
            <a:lvl1pPr>
              <a:defRPr sz="2774" b="0" i="0">
                <a:solidFill>
                  <a:schemeClr val="hlink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69" smtClean="0"/>
              <a:t>Ashley </a:t>
            </a:r>
            <a:r>
              <a:rPr lang="en-US" spc="-59" smtClean="0"/>
              <a:t>Holland  </a:t>
            </a:r>
            <a:r>
              <a:rPr lang="en-US" spc="-50" smtClean="0"/>
              <a:t>(Cedarville</a:t>
            </a:r>
            <a:r>
              <a:rPr lang="en-US" spc="198" smtClean="0"/>
              <a:t> </a:t>
            </a:r>
            <a:r>
              <a:rPr lang="en-US" spc="-40" smtClean="0"/>
              <a:t>University)</a:t>
            </a:r>
            <a:endParaRPr lang="en-US" spc="-4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59" smtClean="0"/>
              <a:t>Econometrics</a:t>
            </a:r>
            <a:endParaRPr lang="en-US" spc="-59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pc="-129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129" smtClean="0"/>
              <a:t> </a:t>
            </a:r>
            <a:r>
              <a:rPr lang="en-US" smtClean="0"/>
              <a:t>/</a:t>
            </a:r>
            <a:r>
              <a:rPr lang="en-US" spc="20" smtClean="0"/>
              <a:t> </a:t>
            </a:r>
            <a:r>
              <a:rPr lang="en-US" spc="-129" smtClean="0"/>
              <a:t>4</a:t>
            </a:r>
            <a:endParaRPr lang="en-US" spc="-129" dirty="0"/>
          </a:p>
        </p:txBody>
      </p:sp>
    </p:spTree>
    <p:extLst>
      <p:ext uri="{BB962C8B-B14F-4D97-AF65-F5344CB8AC3E}">
        <p14:creationId xmlns:p14="http://schemas.microsoft.com/office/powerpoint/2010/main" val="408129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69" smtClean="0"/>
              <a:t>Ashley </a:t>
            </a:r>
            <a:r>
              <a:rPr lang="en-US" spc="-59" smtClean="0"/>
              <a:t>Holland  </a:t>
            </a:r>
            <a:r>
              <a:rPr lang="en-US" spc="-50" smtClean="0"/>
              <a:t>(Cedarville</a:t>
            </a:r>
            <a:r>
              <a:rPr lang="en-US" spc="198" smtClean="0"/>
              <a:t> </a:t>
            </a:r>
            <a:r>
              <a:rPr lang="en-US" spc="-40" smtClean="0"/>
              <a:t>University)</a:t>
            </a:r>
            <a:endParaRPr lang="en-US" spc="-4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59" smtClean="0"/>
              <a:t>Econometrics</a:t>
            </a:r>
            <a:endParaRPr lang="en-US" spc="-59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pc="-129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129" smtClean="0"/>
              <a:t> </a:t>
            </a:r>
            <a:r>
              <a:rPr lang="en-US" smtClean="0"/>
              <a:t>/</a:t>
            </a:r>
            <a:r>
              <a:rPr lang="en-US" spc="20" smtClean="0"/>
              <a:t> </a:t>
            </a:r>
            <a:r>
              <a:rPr lang="en-US" spc="-129" smtClean="0"/>
              <a:t>4</a:t>
            </a:r>
            <a:endParaRPr lang="en-US" spc="-129" dirty="0"/>
          </a:p>
        </p:txBody>
      </p:sp>
    </p:spTree>
    <p:extLst>
      <p:ext uri="{BB962C8B-B14F-4D97-AF65-F5344CB8AC3E}">
        <p14:creationId xmlns:p14="http://schemas.microsoft.com/office/powerpoint/2010/main" val="245980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1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6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9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5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1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2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50DA-8F83-48BF-8724-41A6262401A6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620E3-24EE-4AE7-AD13-D6686E5A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282322" y="277465"/>
            <a:ext cx="1904132" cy="6571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033" y="430002"/>
            <a:ext cx="116879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hlink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1001" y="1528842"/>
            <a:ext cx="7778698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6417" y="6642068"/>
            <a:ext cx="3509818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69" smtClean="0"/>
              <a:t>Ashley </a:t>
            </a:r>
            <a:r>
              <a:rPr lang="en-US" spc="-59" smtClean="0"/>
              <a:t>Holland  </a:t>
            </a:r>
            <a:r>
              <a:rPr lang="en-US" spc="-50" smtClean="0"/>
              <a:t>(Cedarville</a:t>
            </a:r>
            <a:r>
              <a:rPr lang="en-US" spc="198" smtClean="0"/>
              <a:t> </a:t>
            </a:r>
            <a:r>
              <a:rPr lang="en-US" spc="-40" smtClean="0"/>
              <a:t>University)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465677" y="6642068"/>
            <a:ext cx="1254463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25168">
              <a:lnSpc>
                <a:spcPts val="1338"/>
              </a:lnSpc>
            </a:pPr>
            <a:r>
              <a:rPr lang="en-US" spc="-59" smtClean="0"/>
              <a:t>Econometrics</a:t>
            </a:r>
            <a:endParaRPr lang="en-US" spc="-5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78495" y="6642068"/>
            <a:ext cx="564258" cy="166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9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50335">
              <a:lnSpc>
                <a:spcPts val="1338"/>
              </a:lnSpc>
            </a:pPr>
            <a:fld id="{81D60167-4931-47E6-BA6A-407CBD079E47}" type="slidenum">
              <a:rPr lang="en-US" spc="-129" smtClean="0"/>
              <a:pPr marL="50335">
                <a:lnSpc>
                  <a:spcPts val="1338"/>
                </a:lnSpc>
              </a:pPr>
              <a:t>‹#›</a:t>
            </a:fld>
            <a:r>
              <a:rPr lang="en-US" spc="-129" smtClean="0"/>
              <a:t> </a:t>
            </a:r>
            <a:r>
              <a:rPr lang="en-US" smtClean="0"/>
              <a:t>/</a:t>
            </a:r>
            <a:r>
              <a:rPr lang="en-US" spc="20" smtClean="0"/>
              <a:t> </a:t>
            </a:r>
            <a:r>
              <a:rPr lang="en-US" spc="-129" smtClean="0"/>
              <a:t>4</a:t>
            </a:r>
            <a:endParaRPr lang="en-US" spc="-129" dirty="0"/>
          </a:p>
        </p:txBody>
      </p:sp>
    </p:spTree>
    <p:extLst>
      <p:ext uri="{BB962C8B-B14F-4D97-AF65-F5344CB8AC3E}">
        <p14:creationId xmlns:p14="http://schemas.microsoft.com/office/powerpoint/2010/main" val="396055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06033">
        <a:defRPr>
          <a:latin typeface="+mn-lt"/>
          <a:ea typeface="+mn-ea"/>
          <a:cs typeface="+mn-cs"/>
        </a:defRPr>
      </a:lvl2pPr>
      <a:lvl3pPr marL="1812066">
        <a:defRPr>
          <a:latin typeface="+mn-lt"/>
          <a:ea typeface="+mn-ea"/>
          <a:cs typeface="+mn-cs"/>
        </a:defRPr>
      </a:lvl3pPr>
      <a:lvl4pPr marL="2718100">
        <a:defRPr>
          <a:latin typeface="+mn-lt"/>
          <a:ea typeface="+mn-ea"/>
          <a:cs typeface="+mn-cs"/>
        </a:defRPr>
      </a:lvl4pPr>
      <a:lvl5pPr marL="3624133">
        <a:defRPr>
          <a:latin typeface="+mn-lt"/>
          <a:ea typeface="+mn-ea"/>
          <a:cs typeface="+mn-cs"/>
        </a:defRPr>
      </a:lvl5pPr>
      <a:lvl6pPr marL="4530166">
        <a:defRPr>
          <a:latin typeface="+mn-lt"/>
          <a:ea typeface="+mn-ea"/>
          <a:cs typeface="+mn-cs"/>
        </a:defRPr>
      </a:lvl6pPr>
      <a:lvl7pPr marL="5436199">
        <a:defRPr>
          <a:latin typeface="+mn-lt"/>
          <a:ea typeface="+mn-ea"/>
          <a:cs typeface="+mn-cs"/>
        </a:defRPr>
      </a:lvl7pPr>
      <a:lvl8pPr marL="6342233">
        <a:defRPr>
          <a:latin typeface="+mn-lt"/>
          <a:ea typeface="+mn-ea"/>
          <a:cs typeface="+mn-cs"/>
        </a:defRPr>
      </a:lvl8pPr>
      <a:lvl9pPr marL="72482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06033">
        <a:defRPr>
          <a:latin typeface="+mn-lt"/>
          <a:ea typeface="+mn-ea"/>
          <a:cs typeface="+mn-cs"/>
        </a:defRPr>
      </a:lvl2pPr>
      <a:lvl3pPr marL="1812066">
        <a:defRPr>
          <a:latin typeface="+mn-lt"/>
          <a:ea typeface="+mn-ea"/>
          <a:cs typeface="+mn-cs"/>
        </a:defRPr>
      </a:lvl3pPr>
      <a:lvl4pPr marL="2718100">
        <a:defRPr>
          <a:latin typeface="+mn-lt"/>
          <a:ea typeface="+mn-ea"/>
          <a:cs typeface="+mn-cs"/>
        </a:defRPr>
      </a:lvl4pPr>
      <a:lvl5pPr marL="3624133">
        <a:defRPr>
          <a:latin typeface="+mn-lt"/>
          <a:ea typeface="+mn-ea"/>
          <a:cs typeface="+mn-cs"/>
        </a:defRPr>
      </a:lvl5pPr>
      <a:lvl6pPr marL="4530166">
        <a:defRPr>
          <a:latin typeface="+mn-lt"/>
          <a:ea typeface="+mn-ea"/>
          <a:cs typeface="+mn-cs"/>
        </a:defRPr>
      </a:lvl6pPr>
      <a:lvl7pPr marL="5436199">
        <a:defRPr>
          <a:latin typeface="+mn-lt"/>
          <a:ea typeface="+mn-ea"/>
          <a:cs typeface="+mn-cs"/>
        </a:defRPr>
      </a:lvl7pPr>
      <a:lvl8pPr marL="6342233">
        <a:defRPr>
          <a:latin typeface="+mn-lt"/>
          <a:ea typeface="+mn-ea"/>
          <a:cs typeface="+mn-cs"/>
        </a:defRPr>
      </a:lvl8pPr>
      <a:lvl9pPr marL="72482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3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6.xml"/><Relationship Id="rId7" Type="http://schemas.openxmlformats.org/officeDocument/2006/relationships/image" Target="../media/image3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3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slide" Target="slide20.xml"/><Relationship Id="rId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067" y="1122363"/>
            <a:ext cx="11542143" cy="1741607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Introduction to Data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71004"/>
            <a:ext cx="9144000" cy="279495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Steven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Gollmer</a:t>
            </a:r>
            <a:r>
              <a:rPr lang="en-US" dirty="0" smtClean="0"/>
              <a:t>, Dept. Science and Mathematics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John Delano</a:t>
            </a:r>
            <a:r>
              <a:rPr lang="en-US" dirty="0" smtClean="0"/>
              <a:t>, School of Business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Mark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Gathany</a:t>
            </a:r>
            <a:r>
              <a:rPr lang="en-US" dirty="0" smtClean="0"/>
              <a:t>, Dept. Science and Mathematics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Ashley Holland</a:t>
            </a:r>
            <a:r>
              <a:rPr lang="en-US" dirty="0" smtClean="0"/>
              <a:t>, Dept. Science and Mathematics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Tim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Tuinstra</a:t>
            </a:r>
            <a:r>
              <a:rPr lang="en-US" dirty="0" smtClean="0"/>
              <a:t>, School of Engineering</a:t>
            </a:r>
          </a:p>
          <a:p>
            <a:r>
              <a:rPr lang="en-US" dirty="0" smtClean="0"/>
              <a:t>Cedarville University</a:t>
            </a:r>
          </a:p>
          <a:p>
            <a:r>
              <a:rPr lang="en-US" dirty="0" smtClean="0"/>
              <a:t>(September 11,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2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4116"/>
            <a:ext cx="5952742" cy="5943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– 36 Channels (Clustering Analysis)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75" y="1317968"/>
            <a:ext cx="4395250" cy="491138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971204" y="6229349"/>
            <a:ext cx="495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Steven </a:t>
            </a:r>
            <a:r>
              <a:rPr lang="en-US" dirty="0" err="1" smtClean="0"/>
              <a:t>Gollmer</a:t>
            </a:r>
            <a:r>
              <a:rPr lang="en-US" dirty="0" smtClean="0"/>
              <a:t>, PhD, Professor of Physics, ENS 357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interest in Data Science – Steve </a:t>
            </a:r>
            <a:r>
              <a:rPr lang="en-US" dirty="0" err="1" smtClean="0"/>
              <a:t>Gollmer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Experience and skills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Fourier Transform, Wavelet Analysis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Empirical orthogonal functions (EOF’s), Principle Component Analysis (PCA)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Programming in C++, Java and R</a:t>
            </a:r>
          </a:p>
          <a:p>
            <a:r>
              <a:rPr lang="en-US" dirty="0" smtClean="0"/>
              <a:t>Implications to science and philosophy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Can machine learning make novel scientific discoveries?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can machine learning enhance the pursuit of science?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What unique abilities do humans contribute to discovery?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Can deep learning techniques achieve artificial intelligence?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If AI is achieved, is it through accumulated order from massive data or deliberate design?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8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2616" b="12817"/>
          <a:stretch/>
        </p:blipFill>
        <p:spPr>
          <a:xfrm>
            <a:off x="-63890" y="3950"/>
            <a:ext cx="12255890" cy="68540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16288"/>
            <a:ext cx="4291463" cy="165144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Collect.</a:t>
            </a:r>
            <a:b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</a:b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Store.</a:t>
            </a:r>
            <a:b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</a:b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Manage.</a:t>
            </a:r>
            <a:b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</a:b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Analyze.</a:t>
            </a:r>
          </a:p>
          <a:p>
            <a:endParaRPr lang="en-US" sz="1800" dirty="0" smtClean="0">
              <a:solidFill>
                <a:schemeClr val="accent3">
                  <a:lumMod val="20000"/>
                  <a:lumOff val="80000"/>
                </a:schemeClr>
              </a:solidFill>
              <a:latin typeface="Futura Hv BT" panose="020B07020202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08010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cap="all" dirty="0">
                <a:solidFill>
                  <a:srgbClr val="82FFFF"/>
                </a:solidFill>
                <a:latin typeface="Futura Hv BT" panose="020B0702020204020204" pitchFamily="34" charset="0"/>
              </a:rPr>
              <a:t> </a:t>
            </a:r>
            <a:r>
              <a:rPr lang="en-US" sz="1600" cap="all" dirty="0" smtClean="0">
                <a:solidFill>
                  <a:srgbClr val="82FFFF"/>
                </a:solidFill>
                <a:latin typeface="Futura Hv BT" panose="020B0702020204020204" pitchFamily="34" charset="0"/>
              </a:rPr>
              <a:t>  spatial </a:t>
            </a:r>
            <a:r>
              <a:rPr lang="en-US" sz="1600" cap="all" dirty="0">
                <a:solidFill>
                  <a:srgbClr val="82FFFF"/>
                </a:solidFill>
                <a:latin typeface="Futura Hv BT" panose="020B0702020204020204" pitchFamily="34" charset="0"/>
              </a:rPr>
              <a:t>data </a:t>
            </a:r>
            <a:r>
              <a:rPr lang="en-US" sz="1100" cap="all" dirty="0">
                <a:solidFill>
                  <a:srgbClr val="82FFFF"/>
                </a:solidFill>
                <a:latin typeface="Futura Hv BT" panose="020B0702020204020204" pitchFamily="34" charset="0"/>
              </a:rPr>
              <a:t>(objects &amp; Imagery)</a:t>
            </a:r>
            <a:br>
              <a:rPr lang="en-US" sz="1100" cap="all" dirty="0">
                <a:solidFill>
                  <a:srgbClr val="82FFFF"/>
                </a:solidFill>
                <a:latin typeface="Futura Hv BT" panose="020B0702020204020204" pitchFamily="34" charset="0"/>
              </a:rPr>
            </a:br>
            <a:r>
              <a:rPr lang="en-US" sz="1400" cap="all" dirty="0">
                <a:solidFill>
                  <a:srgbClr val="82FFFF"/>
                </a:solidFill>
                <a:latin typeface="Futura Hv BT" panose="020B0702020204020204" pitchFamily="34" charset="0"/>
              </a:rPr>
              <a:t>+</a:t>
            </a:r>
            <a:r>
              <a:rPr lang="en-US" sz="1100" cap="all" dirty="0">
                <a:solidFill>
                  <a:srgbClr val="82FFFF"/>
                </a:solidFill>
                <a:latin typeface="Futura Hv BT" panose="020B0702020204020204" pitchFamily="34" charset="0"/>
              </a:rPr>
              <a:t> </a:t>
            </a:r>
            <a:r>
              <a:rPr lang="en-US" sz="1600" cap="all" dirty="0">
                <a:solidFill>
                  <a:srgbClr val="82FFFF"/>
                </a:solidFill>
                <a:latin typeface="Futura Hv BT" panose="020B0702020204020204" pitchFamily="34" charset="0"/>
              </a:rPr>
              <a:t>geographic Information systems </a:t>
            </a:r>
            <a:endParaRPr lang="en-US" sz="1600" cap="all" dirty="0" smtClean="0">
              <a:solidFill>
                <a:srgbClr val="82FFFF"/>
              </a:solidFill>
              <a:latin typeface="Futura Hv BT" panose="020B0702020204020204" pitchFamily="34" charset="0"/>
            </a:endParaRPr>
          </a:p>
          <a:p>
            <a:r>
              <a:rPr lang="en-US" sz="1600" cap="all" dirty="0" smtClean="0">
                <a:solidFill>
                  <a:srgbClr val="82FFFF"/>
                </a:solidFill>
                <a:latin typeface="Futura Hv BT" panose="020B0702020204020204" pitchFamily="34" charset="0"/>
              </a:rPr>
              <a:t>   solutions</a:t>
            </a:r>
            <a:endParaRPr lang="en-US" sz="1400" dirty="0">
              <a:latin typeface="Futura Hv BT" panose="020B0702020204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2644" y="1535501"/>
            <a:ext cx="4106174" cy="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072497" y="6566301"/>
            <a:ext cx="1072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pbs.twimg.com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" y="4810801"/>
            <a:ext cx="1006989" cy="13006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99633" y="4810801"/>
            <a:ext cx="3672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cap="al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Mark Gathany, </a:t>
            </a:r>
            <a:r>
              <a:rPr lang="en-US" cap="all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phD</a:t>
            </a:r>
            <a:r>
              <a:rPr lang="en-US" cap="all" dirty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/>
            </a:r>
            <a:br>
              <a:rPr lang="en-US" cap="all" dirty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</a:br>
            <a:r>
              <a:rPr lang="en-US" sz="1400" cap="al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Associate Professor</a:t>
            </a:r>
            <a:br>
              <a:rPr lang="en-US" sz="1400" cap="al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</a:br>
            <a:r>
              <a:rPr lang="en-US" sz="1400" cap="al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Ecology &amp; Environmental Science</a:t>
            </a:r>
            <a:r>
              <a:rPr lang="en-US" sz="1400" cap="all" dirty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/>
            </a:r>
            <a:br>
              <a:rPr lang="en-US" sz="1400" cap="all" dirty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</a:br>
            <a:r>
              <a:rPr lang="en-US" sz="1400" cap="all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Futura Hv BT" panose="020B0702020204020204" pitchFamily="34" charset="0"/>
              </a:rPr>
              <a:t>ENS 277</a:t>
            </a:r>
          </a:p>
        </p:txBody>
      </p:sp>
    </p:spTree>
    <p:extLst>
      <p:ext uri="{BB962C8B-B14F-4D97-AF65-F5344CB8AC3E}">
        <p14:creationId xmlns:p14="http://schemas.microsoft.com/office/powerpoint/2010/main" val="208056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interest in Data Science – John Delano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Experience and skills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Structured Query Language (SQL)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Service-oriented analysis and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Data mining (particularly requirements matching and sentiment analysis)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Programming in C# and Java</a:t>
            </a:r>
          </a:p>
          <a:p>
            <a:r>
              <a:rPr lang="en-US" dirty="0" smtClean="0"/>
              <a:t>Implications to practice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Business intelligence </a:t>
            </a:r>
            <a:r>
              <a:rPr lang="mr-IN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providing actionable information at the right time/place/format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System design </a:t>
            </a:r>
            <a:r>
              <a:rPr lang="mr-IN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locate and reuse existing functionality built into web services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Understanding customer needs </a:t>
            </a:r>
            <a:r>
              <a:rPr lang="mr-IN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is this review on Amazon favorable?</a:t>
            </a:r>
          </a:p>
          <a:p>
            <a:pPr lvl="2"/>
            <a:r>
              <a:rPr lang="en-US" dirty="0" smtClean="0"/>
              <a:t>“After I used product XYZ for a  few months, I was so disappointed </a:t>
            </a:r>
            <a:r>
              <a:rPr lang="mr-IN" dirty="0" smtClean="0"/>
              <a:t>…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en-US" dirty="0" smtClean="0"/>
              <a:t> that I didn’t purchase this product sooner!”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interest in Data Science – Tim </a:t>
            </a:r>
            <a:r>
              <a:rPr lang="en-US" dirty="0" err="1" smtClean="0"/>
              <a:t>Tuinstra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Experience and skills</a:t>
            </a:r>
          </a:p>
          <a:p>
            <a:pPr lvl="1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Matlab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C++, Java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Statistical Pattern Recognition, Statistical Signal Processing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Neural Networks, Fuzzy Systems, Computational Intelligence, Clustering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Transforms of all Kinds (Fourier, Wavelets, Cosine, etc.)</a:t>
            </a:r>
          </a:p>
          <a:p>
            <a:r>
              <a:rPr lang="en-US" dirty="0" smtClean="0"/>
              <a:t>Implications to Engineering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Pattern Recognition in Signals &amp; Imagery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Image Processing Applications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Radar Applications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Medical Applications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 Recent Data Science Work - </a:t>
            </a:r>
            <a:r>
              <a:rPr lang="en-US" dirty="0" err="1" smtClean="0"/>
              <a:t>Tuinstra</a:t>
            </a:r>
            <a:endParaRPr lang="en-US" dirty="0"/>
          </a:p>
        </p:txBody>
      </p:sp>
      <p:pic>
        <p:nvPicPr>
          <p:cNvPr id="4" name="sa_ex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6838" y="1425844"/>
            <a:ext cx="6223000" cy="466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79" y="2123267"/>
            <a:ext cx="4878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Lung Cancer Volume Estimation </a:t>
            </a:r>
          </a:p>
          <a:p>
            <a:r>
              <a:rPr lang="en-US" sz="2800" dirty="0" smtClean="0"/>
              <a:t>using Neural Networks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290" y="3509953"/>
            <a:ext cx="16192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Data Science Activities - </a:t>
            </a:r>
            <a:r>
              <a:rPr lang="en-US" dirty="0" err="1" smtClean="0"/>
              <a:t>Tuinstra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52212" y="5719861"/>
            <a:ext cx="72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Velocity (</a:t>
            </a:r>
            <a:r>
              <a:rPr lang="en-US" sz="1200" dirty="0" err="1" smtClean="0"/>
              <a:t>kts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448070" y="4379215"/>
            <a:ext cx="569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Range</a:t>
            </a:r>
          </a:p>
          <a:p>
            <a:pPr algn="ctr"/>
            <a:r>
              <a:rPr lang="en-US" sz="1200" dirty="0" smtClean="0"/>
              <a:t>(</a:t>
            </a:r>
            <a:r>
              <a:rPr lang="en-US" sz="1200" dirty="0" err="1" smtClean="0"/>
              <a:t>nmi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7294" r="9412" b="11137"/>
          <a:stretch/>
        </p:blipFill>
        <p:spPr>
          <a:xfrm>
            <a:off x="5888023" y="4486864"/>
            <a:ext cx="2411253" cy="1904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92" y="2716345"/>
            <a:ext cx="4319211" cy="303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894" r="2439" b="8627"/>
          <a:stretch/>
        </p:blipFill>
        <p:spPr>
          <a:xfrm>
            <a:off x="3416815" y="3168523"/>
            <a:ext cx="2130014" cy="14525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42062" y="3625723"/>
            <a:ext cx="301214" cy="24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843276" y="3212421"/>
            <a:ext cx="573539" cy="413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43276" y="3867771"/>
            <a:ext cx="573539" cy="683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9954" y="3847914"/>
            <a:ext cx="569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Range</a:t>
            </a:r>
          </a:p>
          <a:p>
            <a:pPr algn="ctr"/>
            <a:r>
              <a:rPr lang="en-US" sz="1200" dirty="0" smtClean="0"/>
              <a:t>(</a:t>
            </a:r>
            <a:r>
              <a:rPr lang="en-US" sz="1200" dirty="0" err="1" smtClean="0"/>
              <a:t>nmi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" b="38067"/>
          <a:stretch/>
        </p:blipFill>
        <p:spPr>
          <a:xfrm>
            <a:off x="8564838" y="4354056"/>
            <a:ext cx="2788962" cy="183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424" y="1506086"/>
            <a:ext cx="4214142" cy="27918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0" y="5753291"/>
            <a:ext cx="2705986" cy="7504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78694" y="1701582"/>
            <a:ext cx="232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DBSCAN Clustering for </a:t>
            </a:r>
          </a:p>
          <a:p>
            <a:r>
              <a:rPr lang="en-US" dirty="0" smtClean="0"/>
              <a:t>Radar Disambiguation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6076" y="470698"/>
            <a:ext cx="939986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7F7F7F"/>
                </a:solidFill>
                <a:latin typeface="Lucida Sans Unicode"/>
                <a:cs typeface="Lucida Sans Unicode"/>
                <a:hlinkClick r:id="rId2" action="ppaction://hlinksldjump"/>
              </a:rPr>
              <a:t>Econometrics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82918" y="846012"/>
            <a:ext cx="1187881" cy="98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589" defTabSz="1812066"/>
            <a:r>
              <a:rPr sz="1189" spc="-69" dirty="0">
                <a:solidFill>
                  <a:prstClr val="black"/>
                </a:solidFill>
                <a:latin typeface="Lucida Sans Unicode"/>
                <a:cs typeface="Lucida Sans Unicode"/>
              </a:rPr>
              <a:t>Ashley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59" dirty="0">
                <a:solidFill>
                  <a:prstClr val="black"/>
                </a:solidFill>
                <a:latin typeface="Lucida Sans Unicode"/>
                <a:cs typeface="Lucida Sans Unicode"/>
              </a:rPr>
              <a:t>Holland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defTabSz="1812066">
              <a:spcBef>
                <a:spcPts val="69"/>
              </a:spcBef>
            </a:pPr>
            <a:endParaRPr sz="99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168" marR="442950" defTabSz="1812066">
              <a:lnSpc>
                <a:spcPct val="175300"/>
              </a:lnSpc>
            </a:pPr>
            <a:r>
              <a:rPr sz="1189" spc="-79" dirty="0">
                <a:solidFill>
                  <a:srgbClr val="FF7F00"/>
                </a:solidFill>
                <a:latin typeface="Lucida Sans Unicode"/>
                <a:cs typeface="Lucida Sans Unicode"/>
                <a:hlinkClick r:id="rId3" action="ppaction://hlinksldjump"/>
              </a:rPr>
              <a:t>Examples </a:t>
            </a:r>
            <a:r>
              <a:rPr sz="1189" spc="-79" dirty="0">
                <a:solidFill>
                  <a:srgbClr val="FF7F00"/>
                </a:solidFill>
                <a:latin typeface="Lucida Sans Unicode"/>
                <a:cs typeface="Lucida Sans Unicode"/>
              </a:rPr>
              <a:t> </a:t>
            </a:r>
            <a:r>
              <a:rPr sz="1189" spc="-89" dirty="0">
                <a:solidFill>
                  <a:srgbClr val="663399"/>
                </a:solidFill>
                <a:latin typeface="Lucida Sans Unicode"/>
                <a:cs typeface="Lucida Sans Unicode"/>
                <a:hlinkClick r:id="rId4" action="ppaction://hlinksldjump"/>
              </a:rPr>
              <a:t>Regression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82919" y="1952628"/>
            <a:ext cx="1314974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Density</a:t>
            </a:r>
            <a:r>
              <a:rPr sz="1189" spc="-119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 </a:t>
            </a:r>
            <a:r>
              <a:rPr sz="1189" spc="-50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Estimation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2919" y="2270212"/>
            <a:ext cx="834285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40" dirty="0">
                <a:solidFill>
                  <a:srgbClr val="663399"/>
                </a:solidFill>
                <a:latin typeface="Lucida Sans Unicode"/>
                <a:cs typeface="Lucida Sans Unicode"/>
                <a:hlinkClick r:id="rId2" action="ppaction://hlinksldjump"/>
              </a:rPr>
              <a:t>Time</a:t>
            </a:r>
            <a:r>
              <a:rPr sz="1189" spc="-119" dirty="0">
                <a:solidFill>
                  <a:srgbClr val="663399"/>
                </a:solidFill>
                <a:latin typeface="Lucida Sans Unicode"/>
                <a:cs typeface="Lucida Sans Unicode"/>
                <a:hlinkClick r:id="rId2" action="ppaction://hlinksldjump"/>
              </a:rPr>
              <a:t> </a:t>
            </a:r>
            <a:r>
              <a:rPr sz="1189" spc="-69" dirty="0">
                <a:solidFill>
                  <a:srgbClr val="663399"/>
                </a:solidFill>
                <a:latin typeface="Lucida Sans Unicode"/>
                <a:cs typeface="Lucida Sans Unicode"/>
                <a:hlinkClick r:id="rId2" action="ppaction://hlinksldjump"/>
              </a:rPr>
              <a:t>Series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8861" y="6463304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81088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33430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52136" y="648336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72928" y="646300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93063" y="6442868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26959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48976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72805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23809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8976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23809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48976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69681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94848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94848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18677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69681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794848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315527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40694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40694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15527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40694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921799" y="6503271"/>
            <a:ext cx="40267" cy="4026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68168" y="6450767"/>
            <a:ext cx="60401" cy="60401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710395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680194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012402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400" y="0"/>
                </a:lnTo>
                <a:lnTo>
                  <a:pt x="35262" y="2004"/>
                </a:lnTo>
                <a:lnTo>
                  <a:pt x="43339" y="7461"/>
                </a:lnTo>
                <a:lnTo>
                  <a:pt x="48796" y="15537"/>
                </a:lnTo>
                <a:lnTo>
                  <a:pt x="5080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82870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28196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08826" y="26173"/>
            <a:ext cx="676992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79" dirty="0">
                <a:solidFill>
                  <a:prstClr val="black"/>
                </a:solidFill>
                <a:latin typeface="Lucida Sans Unicode"/>
                <a:cs typeface="Lucida Sans Unicode"/>
                <a:hlinkClick r:id="rId3" action="ppaction://hlinksldjump"/>
              </a:rPr>
              <a:t>Examples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93910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28194" y="277465"/>
            <a:ext cx="7704867" cy="694608"/>
          </a:xfrm>
          <a:custGeom>
            <a:avLst/>
            <a:gdLst/>
            <a:ahLst/>
            <a:cxnLst/>
            <a:rect l="l" t="t" r="r" b="b"/>
            <a:pathLst>
              <a:path w="3888104" h="350520">
                <a:moveTo>
                  <a:pt x="0" y="350126"/>
                </a:moveTo>
                <a:lnTo>
                  <a:pt x="3888003" y="350126"/>
                </a:lnTo>
                <a:lnTo>
                  <a:pt x="3888003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1717046" y="430004"/>
            <a:ext cx="2013358" cy="426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dirty="0"/>
              <a:t>Econometrics</a:t>
            </a:r>
          </a:p>
        </p:txBody>
      </p:sp>
      <p:sp>
        <p:nvSpPr>
          <p:cNvPr id="41" name="object 41"/>
          <p:cNvSpPr/>
          <p:nvPr/>
        </p:nvSpPr>
        <p:spPr>
          <a:xfrm>
            <a:off x="2164189" y="2082039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164189" y="2924479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38423" y="3425980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38423" y="4153103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738423" y="4880227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05641" y="1930905"/>
            <a:ext cx="6433937" cy="339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marR="826755" defTabSz="1812066">
              <a:lnSpc>
                <a:spcPct val="102600"/>
              </a:lnSpc>
            </a:pPr>
            <a:r>
              <a:rPr sz="2081" spc="-69" dirty="0">
                <a:solidFill>
                  <a:prstClr val="black"/>
                </a:solidFill>
                <a:latin typeface="Tahoma"/>
                <a:cs typeface="Tahoma"/>
              </a:rPr>
              <a:t>Econometrics </a:t>
            </a:r>
            <a:r>
              <a:rPr sz="2081" spc="-139" dirty="0">
                <a:solidFill>
                  <a:prstClr val="black"/>
                </a:solidFill>
                <a:latin typeface="Tahoma"/>
                <a:cs typeface="Tahoma"/>
              </a:rPr>
              <a:t>uses </a:t>
            </a:r>
            <a:r>
              <a:rPr sz="2081" spc="-69" dirty="0">
                <a:solidFill>
                  <a:prstClr val="black"/>
                </a:solidFill>
                <a:latin typeface="Tahoma"/>
                <a:cs typeface="Tahoma"/>
              </a:rPr>
              <a:t>mathematics </a:t>
            </a:r>
            <a:r>
              <a:rPr sz="2081" spc="-99" dirty="0">
                <a:solidFill>
                  <a:prstClr val="black"/>
                </a:solidFill>
                <a:latin typeface="Tahoma"/>
                <a:cs typeface="Tahoma"/>
              </a:rPr>
              <a:t>and </a:t>
            </a:r>
            <a:r>
              <a:rPr sz="2081" spc="-40" dirty="0">
                <a:solidFill>
                  <a:prstClr val="black"/>
                </a:solidFill>
                <a:latin typeface="Tahoma"/>
                <a:cs typeface="Tahoma"/>
              </a:rPr>
              <a:t>statistics </a:t>
            </a:r>
            <a:r>
              <a:rPr sz="2081" spc="-30" dirty="0">
                <a:solidFill>
                  <a:prstClr val="black"/>
                </a:solidFill>
                <a:latin typeface="Tahoma"/>
                <a:cs typeface="Tahoma"/>
              </a:rPr>
              <a:t>to  </a:t>
            </a:r>
            <a:r>
              <a:rPr sz="2081" spc="-89" dirty="0">
                <a:solidFill>
                  <a:prstClr val="black"/>
                </a:solidFill>
                <a:latin typeface="Tahoma"/>
                <a:cs typeface="Tahoma"/>
              </a:rPr>
              <a:t>describe economic </a:t>
            </a:r>
            <a:r>
              <a:rPr sz="2081" spc="-69" dirty="0">
                <a:solidFill>
                  <a:prstClr val="black"/>
                </a:solidFill>
                <a:latin typeface="Tahoma"/>
                <a:cs typeface="Tahoma"/>
              </a:rPr>
              <a:t>relationships </a:t>
            </a:r>
            <a:r>
              <a:rPr sz="2081" spc="-119" dirty="0">
                <a:solidFill>
                  <a:prstClr val="black"/>
                </a:solidFill>
                <a:latin typeface="Tahoma"/>
                <a:cs typeface="Tahoma"/>
              </a:rPr>
              <a:t>based </a:t>
            </a:r>
            <a:r>
              <a:rPr sz="2081" spc="-99" dirty="0">
                <a:solidFill>
                  <a:prstClr val="black"/>
                </a:solidFill>
                <a:latin typeface="Tahoma"/>
                <a:cs typeface="Tahoma"/>
              </a:rPr>
              <a:t>on </a:t>
            </a:r>
            <a:r>
              <a:rPr sz="2081" spc="10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81" spc="-69" dirty="0">
                <a:solidFill>
                  <a:prstClr val="black"/>
                </a:solidFill>
                <a:latin typeface="Tahoma"/>
                <a:cs typeface="Tahoma"/>
              </a:rPr>
              <a:t>data.</a:t>
            </a:r>
            <a:endParaRPr sz="2081">
              <a:solidFill>
                <a:prstClr val="black"/>
              </a:solidFill>
              <a:latin typeface="Tahoma"/>
              <a:cs typeface="Tahoma"/>
            </a:endParaRPr>
          </a:p>
          <a:p>
            <a:pPr marL="25168" defTabSz="1812066">
              <a:spcBef>
                <a:spcPts val="1328"/>
              </a:spcBef>
            </a:pPr>
            <a:r>
              <a:rPr sz="2081" spc="-40" dirty="0">
                <a:solidFill>
                  <a:prstClr val="black"/>
                </a:solidFill>
                <a:latin typeface="Tahoma"/>
                <a:cs typeface="Tahoma"/>
              </a:rPr>
              <a:t>Typical</a:t>
            </a:r>
            <a:r>
              <a:rPr sz="2081" spc="-7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81" spc="-119" dirty="0">
                <a:solidFill>
                  <a:prstClr val="black"/>
                </a:solidFill>
                <a:latin typeface="Tahoma"/>
                <a:cs typeface="Tahoma"/>
              </a:rPr>
              <a:t>examples:</a:t>
            </a:r>
            <a:endParaRPr sz="2081">
              <a:solidFill>
                <a:prstClr val="black"/>
              </a:solidFill>
              <a:latin typeface="Tahoma"/>
              <a:cs typeface="Tahoma"/>
            </a:endParaRPr>
          </a:p>
          <a:p>
            <a:pPr marL="573821" marR="10067" defTabSz="1812066">
              <a:spcBef>
                <a:spcPts val="1328"/>
              </a:spcBef>
            </a:pP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Determining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effect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982" spc="-99" dirty="0">
                <a:solidFill>
                  <a:prstClr val="black"/>
                </a:solidFill>
                <a:latin typeface="Tahoma"/>
                <a:cs typeface="Tahoma"/>
              </a:rPr>
              <a:t>a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job </a:t>
            </a:r>
            <a:r>
              <a:rPr sz="1982" spc="-50" dirty="0">
                <a:solidFill>
                  <a:prstClr val="black"/>
                </a:solidFill>
                <a:latin typeface="Tahoma"/>
                <a:cs typeface="Tahoma"/>
              </a:rPr>
              <a:t>training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program on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the 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worker’s </a:t>
            </a:r>
            <a:r>
              <a:rPr sz="1982" spc="-139" dirty="0">
                <a:solidFill>
                  <a:prstClr val="black"/>
                </a:solidFill>
                <a:latin typeface="Tahoma"/>
                <a:cs typeface="Tahoma"/>
              </a:rPr>
              <a:t>wages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(program</a:t>
            </a:r>
            <a:r>
              <a:rPr sz="1982" spc="287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evaluation)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  <a:p>
            <a:pPr marL="573821" marR="459309" defTabSz="1812066">
              <a:spcBef>
                <a:spcPts val="971"/>
              </a:spcBef>
            </a:pP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Describing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effect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school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spending on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student 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performance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  <a:p>
            <a:pPr marL="573821" marR="585146" defTabSz="1812066">
              <a:spcBef>
                <a:spcPts val="971"/>
              </a:spcBef>
            </a:pP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Forecasting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interest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rates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and </a:t>
            </a:r>
            <a:r>
              <a:rPr sz="1982" spc="-40" dirty="0">
                <a:solidFill>
                  <a:prstClr val="black"/>
                </a:solidFill>
                <a:latin typeface="Tahoma"/>
                <a:cs typeface="Tahoma"/>
              </a:rPr>
              <a:t>inflation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rates </a:t>
            </a:r>
            <a:r>
              <a:rPr sz="1982" spc="-40" dirty="0">
                <a:solidFill>
                  <a:prstClr val="black"/>
                </a:solidFill>
                <a:latin typeface="Tahoma"/>
                <a:cs typeface="Tahoma"/>
              </a:rPr>
              <a:t>(time 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series)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528196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571965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615734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69" dirty="0">
                <a:solidFill>
                  <a:prstClr val="black"/>
                </a:solidFill>
              </a:rPr>
              <a:t>Ashley </a:t>
            </a:r>
            <a:r>
              <a:rPr spc="-59" dirty="0">
                <a:solidFill>
                  <a:prstClr val="black"/>
                </a:solidFill>
              </a:rPr>
              <a:t>Holland  </a:t>
            </a:r>
            <a:r>
              <a:rPr spc="-50" dirty="0">
                <a:solidFill>
                  <a:prstClr val="black"/>
                </a:solidFill>
              </a:rPr>
              <a:t>(Cedarville</a:t>
            </a:r>
            <a:r>
              <a:rPr spc="198" dirty="0">
                <a:solidFill>
                  <a:prstClr val="black"/>
                </a:solidFill>
              </a:rPr>
              <a:t> </a:t>
            </a:r>
            <a:r>
              <a:rPr spc="-40" dirty="0">
                <a:solidFill>
                  <a:prstClr val="black"/>
                </a:solidFill>
              </a:rPr>
              <a:t>University)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59" dirty="0">
                <a:solidFill>
                  <a:prstClr val="black"/>
                </a:solidFill>
                <a:hlinkClick r:id="rId2" action="ppaction://hlinksldjump"/>
              </a:rPr>
              <a:t>Econometrics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9168333" y="6642068"/>
            <a:ext cx="66440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z="1189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Fall</a:t>
            </a:r>
            <a:r>
              <a:rPr sz="1189" spc="-11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2017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35" defTabSz="1812066">
              <a:lnSpc>
                <a:spcPts val="1338"/>
              </a:lnSpc>
            </a:pPr>
            <a:fld id="{81D60167-4931-47E6-BA6A-407CBD079E47}" type="slidenum">
              <a:rPr spc="-129" dirty="0">
                <a:solidFill>
                  <a:prstClr val="black"/>
                </a:solidFill>
              </a:rPr>
              <a:pPr marL="50335" defTabSz="1812066">
                <a:lnSpc>
                  <a:spcPts val="1338"/>
                </a:lnSpc>
              </a:pPr>
              <a:t>17</a:t>
            </a:fld>
            <a:r>
              <a:rPr spc="-129" dirty="0">
                <a:solidFill>
                  <a:prstClr val="black"/>
                </a:solidFill>
              </a:rPr>
              <a:t> </a:t>
            </a:r>
            <a:r>
              <a:rPr dirty="0">
                <a:solidFill>
                  <a:prstClr val="black"/>
                </a:solidFill>
              </a:rPr>
              <a:t>/</a:t>
            </a:r>
            <a:r>
              <a:rPr spc="20" dirty="0">
                <a:solidFill>
                  <a:prstClr val="black"/>
                </a:solidFill>
              </a:rPr>
              <a:t> </a:t>
            </a:r>
            <a:r>
              <a:rPr spc="-129" dirty="0">
                <a:solidFill>
                  <a:prstClr val="black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16663379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6076" y="470698"/>
            <a:ext cx="939986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7F7F7F"/>
                </a:solidFill>
                <a:latin typeface="Lucida Sans Unicode"/>
                <a:cs typeface="Lucida Sans Unicode"/>
                <a:hlinkClick r:id="rId2" action="ppaction://hlinksldjump"/>
              </a:rPr>
              <a:t>Econometrics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82918" y="846013"/>
            <a:ext cx="1187881" cy="6644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589" defTabSz="1812066"/>
            <a:r>
              <a:rPr sz="1189" spc="-69" dirty="0">
                <a:solidFill>
                  <a:prstClr val="black"/>
                </a:solidFill>
                <a:latin typeface="Lucida Sans Unicode"/>
                <a:cs typeface="Lucida Sans Unicode"/>
              </a:rPr>
              <a:t>Ashley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59" dirty="0">
                <a:solidFill>
                  <a:prstClr val="black"/>
                </a:solidFill>
                <a:latin typeface="Lucida Sans Unicode"/>
                <a:cs typeface="Lucida Sans Unicode"/>
              </a:rPr>
              <a:t>Holland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defTabSz="1812066"/>
            <a:endParaRPr sz="118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168" defTabSz="1812066">
              <a:spcBef>
                <a:spcPts val="910"/>
              </a:spcBef>
            </a:pPr>
            <a:r>
              <a:rPr sz="1189" spc="-79" dirty="0">
                <a:solidFill>
                  <a:srgbClr val="663399"/>
                </a:solidFill>
                <a:latin typeface="Lucida Sans Unicode"/>
                <a:cs typeface="Lucida Sans Unicode"/>
                <a:hlinkClick r:id="rId2" action="ppaction://hlinksldjump"/>
              </a:rPr>
              <a:t>Examples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82918" y="1635023"/>
            <a:ext cx="75375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89" dirty="0">
                <a:solidFill>
                  <a:srgbClr val="FF7F00"/>
                </a:solidFill>
                <a:latin typeface="Lucida Sans Unicode"/>
                <a:cs typeface="Lucida Sans Unicode"/>
                <a:hlinkClick r:id="rId3" action="ppaction://hlinksldjump"/>
              </a:rPr>
              <a:t>Regression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2919" y="1952628"/>
            <a:ext cx="1314974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663399"/>
                </a:solidFill>
                <a:latin typeface="Lucida Sans Unicode"/>
                <a:cs typeface="Lucida Sans Unicode"/>
                <a:hlinkClick r:id="rId4" action="ppaction://hlinksldjump"/>
              </a:rPr>
              <a:t>Density</a:t>
            </a:r>
            <a:r>
              <a:rPr sz="1189" spc="-119" dirty="0">
                <a:solidFill>
                  <a:srgbClr val="663399"/>
                </a:solidFill>
                <a:latin typeface="Lucida Sans Unicode"/>
                <a:cs typeface="Lucida Sans Unicode"/>
                <a:hlinkClick r:id="rId4" action="ppaction://hlinksldjump"/>
              </a:rPr>
              <a:t> </a:t>
            </a:r>
            <a:r>
              <a:rPr sz="1189" spc="-50" dirty="0">
                <a:solidFill>
                  <a:srgbClr val="663399"/>
                </a:solidFill>
                <a:latin typeface="Lucida Sans Unicode"/>
                <a:cs typeface="Lucida Sans Unicode"/>
                <a:hlinkClick r:id="rId4" action="ppaction://hlinksldjump"/>
              </a:rPr>
              <a:t>Estimation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82919" y="2270212"/>
            <a:ext cx="834285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40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Time</a:t>
            </a:r>
            <a:r>
              <a:rPr sz="1189" spc="-119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 </a:t>
            </a:r>
            <a:r>
              <a:rPr sz="1189" spc="-69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Series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38861" y="6463304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81088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33430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52136" y="648336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72928" y="646300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93063" y="6442868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6959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48976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72805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23809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48976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23809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48976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69681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94848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94848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18677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769681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794848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15527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40694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40694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15527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340694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921799" y="6503271"/>
            <a:ext cx="40267" cy="4026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868168" y="6450767"/>
            <a:ext cx="60401" cy="60401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10395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80194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12402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400" y="0"/>
                </a:lnTo>
                <a:lnTo>
                  <a:pt x="35262" y="2004"/>
                </a:lnTo>
                <a:lnTo>
                  <a:pt x="43339" y="7461"/>
                </a:lnTo>
                <a:lnTo>
                  <a:pt x="48796" y="15537"/>
                </a:lnTo>
                <a:lnTo>
                  <a:pt x="5080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082870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28196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31892" y="26173"/>
            <a:ext cx="753751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89" dirty="0">
                <a:solidFill>
                  <a:prstClr val="black"/>
                </a:solidFill>
                <a:latin typeface="Lucida Sans Unicode"/>
                <a:cs typeface="Lucida Sans Unicode"/>
                <a:hlinkClick r:id="rId3" action="ppaction://hlinksldjump"/>
              </a:rPr>
              <a:t>Regression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093910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528194" y="277465"/>
            <a:ext cx="7704867" cy="694608"/>
          </a:xfrm>
          <a:custGeom>
            <a:avLst/>
            <a:gdLst/>
            <a:ahLst/>
            <a:cxnLst/>
            <a:rect l="l" t="t" r="r" b="b"/>
            <a:pathLst>
              <a:path w="3888104" h="350520">
                <a:moveTo>
                  <a:pt x="0" y="350126"/>
                </a:moveTo>
                <a:lnTo>
                  <a:pt x="3888003" y="350126"/>
                </a:lnTo>
                <a:lnTo>
                  <a:pt x="3888003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717047" y="430004"/>
            <a:ext cx="1601878" cy="426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10" dirty="0"/>
              <a:t>Regression</a:t>
            </a:r>
          </a:p>
        </p:txBody>
      </p:sp>
      <p:sp>
        <p:nvSpPr>
          <p:cNvPr id="42" name="object 42"/>
          <p:cNvSpPr/>
          <p:nvPr/>
        </p:nvSpPr>
        <p:spPr>
          <a:xfrm>
            <a:off x="2164189" y="1671340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38423" y="2172839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38423" y="2599069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738423" y="3025322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164189" y="3501658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body" idx="1"/>
          </p:nvPr>
        </p:nvSpPr>
        <p:spPr>
          <a:xfrm>
            <a:off x="1673570" y="1552711"/>
            <a:ext cx="7338832" cy="2158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99" dirty="0"/>
              <a:t>Regression</a:t>
            </a:r>
          </a:p>
          <a:p>
            <a:pPr marL="573821">
              <a:spcBef>
                <a:spcPts val="1328"/>
              </a:spcBef>
            </a:pPr>
            <a:r>
              <a:rPr sz="1982" i="1" spc="-188" dirty="0">
                <a:latin typeface="Lucida Sans"/>
                <a:cs typeface="Lucida Sans"/>
              </a:rPr>
              <a:t>y</a:t>
            </a:r>
            <a:r>
              <a:rPr sz="1982" i="1" spc="119" dirty="0">
                <a:latin typeface="Lucida Sans"/>
                <a:cs typeface="Lucida Sans"/>
              </a:rPr>
              <a:t> </a:t>
            </a:r>
            <a:r>
              <a:rPr sz="1982" spc="89" dirty="0"/>
              <a:t>=</a:t>
            </a:r>
            <a:r>
              <a:rPr sz="1982" spc="-79" dirty="0"/>
              <a:t> </a:t>
            </a:r>
            <a:r>
              <a:rPr sz="1982" i="1" spc="-89" dirty="0">
                <a:latin typeface="Arial"/>
                <a:cs typeface="Arial"/>
              </a:rPr>
              <a:t>β</a:t>
            </a:r>
            <a:r>
              <a:rPr spc="-133" baseline="-11904" dirty="0">
                <a:latin typeface="Lucida Sans Unicode"/>
                <a:cs typeface="Lucida Sans Unicode"/>
              </a:rPr>
              <a:t>0</a:t>
            </a:r>
            <a:r>
              <a:rPr spc="119" baseline="-11904" dirty="0">
                <a:latin typeface="Lucida Sans Unicode"/>
                <a:cs typeface="Lucida Sans Unicode"/>
              </a:rPr>
              <a:t> </a:t>
            </a:r>
            <a:r>
              <a:rPr sz="1982" spc="89" dirty="0"/>
              <a:t>+</a:t>
            </a:r>
            <a:r>
              <a:rPr sz="1982" spc="-198" dirty="0"/>
              <a:t> </a:t>
            </a:r>
            <a:r>
              <a:rPr sz="1982" i="1" spc="-99" dirty="0">
                <a:latin typeface="Arial"/>
                <a:cs typeface="Arial"/>
              </a:rPr>
              <a:t>β</a:t>
            </a:r>
            <a:r>
              <a:rPr spc="-149" baseline="-11904" dirty="0">
                <a:latin typeface="Lucida Sans Unicode"/>
                <a:cs typeface="Lucida Sans Unicode"/>
              </a:rPr>
              <a:t>1</a:t>
            </a:r>
            <a:r>
              <a:rPr sz="1982" i="1" spc="-99" dirty="0">
                <a:latin typeface="Lucida Sans"/>
                <a:cs typeface="Lucida Sans"/>
              </a:rPr>
              <a:t>x</a:t>
            </a:r>
            <a:r>
              <a:rPr spc="-149" baseline="-11904" dirty="0">
                <a:latin typeface="Lucida Sans Unicode"/>
                <a:cs typeface="Lucida Sans Unicode"/>
              </a:rPr>
              <a:t>1</a:t>
            </a:r>
            <a:r>
              <a:rPr spc="133" baseline="-11904" dirty="0">
                <a:latin typeface="Lucida Sans Unicode"/>
                <a:cs typeface="Lucida Sans Unicode"/>
              </a:rPr>
              <a:t> </a:t>
            </a:r>
            <a:r>
              <a:rPr sz="1982" spc="89" dirty="0"/>
              <a:t>+</a:t>
            </a:r>
            <a:r>
              <a:rPr sz="1982" spc="-198" dirty="0"/>
              <a:t> </a:t>
            </a:r>
            <a:r>
              <a:rPr sz="1982" i="1" spc="-10" dirty="0">
                <a:latin typeface="Arial"/>
                <a:cs typeface="Arial"/>
              </a:rPr>
              <a:t>...</a:t>
            </a:r>
            <a:r>
              <a:rPr sz="1982" i="1" spc="-129" dirty="0">
                <a:latin typeface="Arial"/>
                <a:cs typeface="Arial"/>
              </a:rPr>
              <a:t> </a:t>
            </a:r>
            <a:r>
              <a:rPr sz="1982" spc="89" dirty="0"/>
              <a:t>+</a:t>
            </a:r>
            <a:r>
              <a:rPr sz="1982" spc="-198" dirty="0"/>
              <a:t> </a:t>
            </a:r>
            <a:r>
              <a:rPr sz="1982" i="1" spc="-50" dirty="0">
                <a:latin typeface="Arial"/>
                <a:cs typeface="Arial"/>
              </a:rPr>
              <a:t>β</a:t>
            </a:r>
            <a:r>
              <a:rPr i="1" spc="-73" baseline="-11904" dirty="0">
                <a:latin typeface="Lucida Sans"/>
                <a:cs typeface="Lucida Sans"/>
              </a:rPr>
              <a:t>k</a:t>
            </a:r>
            <a:r>
              <a:rPr i="1" spc="-355" baseline="-11904" dirty="0">
                <a:latin typeface="Lucida Sans"/>
                <a:cs typeface="Lucida Sans"/>
              </a:rPr>
              <a:t> </a:t>
            </a:r>
            <a:r>
              <a:rPr sz="1982" i="1" spc="-129" dirty="0">
                <a:latin typeface="Lucida Sans"/>
                <a:cs typeface="Lucida Sans"/>
              </a:rPr>
              <a:t>x</a:t>
            </a:r>
            <a:r>
              <a:rPr i="1" spc="-192" baseline="-11904" dirty="0">
                <a:latin typeface="Lucida Sans"/>
                <a:cs typeface="Lucida Sans"/>
              </a:rPr>
              <a:t>k </a:t>
            </a:r>
            <a:r>
              <a:rPr i="1" spc="-162" baseline="-11904" dirty="0">
                <a:latin typeface="Lucida Sans"/>
                <a:cs typeface="Lucida Sans"/>
              </a:rPr>
              <a:t> </a:t>
            </a:r>
            <a:r>
              <a:rPr sz="1982" spc="89" dirty="0"/>
              <a:t>+</a:t>
            </a:r>
            <a:r>
              <a:rPr sz="1982" spc="-198" dirty="0"/>
              <a:t> </a:t>
            </a:r>
            <a:r>
              <a:rPr sz="1982" i="1" spc="-99" dirty="0">
                <a:latin typeface="Lucida Sans"/>
                <a:cs typeface="Lucida Sans"/>
              </a:rPr>
              <a:t>u</a:t>
            </a:r>
            <a:r>
              <a:rPr sz="1982" spc="-99" dirty="0"/>
              <a:t>,</a:t>
            </a:r>
            <a:r>
              <a:rPr sz="1982" spc="30" dirty="0"/>
              <a:t> </a:t>
            </a:r>
            <a:r>
              <a:rPr sz="1982" spc="-119" dirty="0"/>
              <a:t>where</a:t>
            </a:r>
            <a:r>
              <a:rPr sz="1982" spc="30" dirty="0"/>
              <a:t> </a:t>
            </a:r>
            <a:r>
              <a:rPr sz="1982" spc="-119" dirty="0">
                <a:latin typeface="Arial"/>
                <a:cs typeface="Arial"/>
              </a:rPr>
              <a:t>E</a:t>
            </a:r>
            <a:r>
              <a:rPr sz="1982" spc="-119" dirty="0"/>
              <a:t>[</a:t>
            </a:r>
            <a:r>
              <a:rPr sz="1982" i="1" spc="-119" dirty="0">
                <a:latin typeface="Lucida Sans"/>
                <a:cs typeface="Lucida Sans"/>
              </a:rPr>
              <a:t>u</a:t>
            </a:r>
            <a:r>
              <a:rPr sz="1982" i="1" spc="-119" dirty="0">
                <a:latin typeface="DejaVu Sans Condensed"/>
                <a:cs typeface="DejaVu Sans Condensed"/>
              </a:rPr>
              <a:t>|</a:t>
            </a:r>
            <a:r>
              <a:rPr sz="1982" i="1" spc="-119" dirty="0">
                <a:latin typeface="Lucida Sans"/>
                <a:cs typeface="Lucida Sans"/>
              </a:rPr>
              <a:t>x</a:t>
            </a:r>
            <a:r>
              <a:rPr sz="1982" i="1" spc="-454" dirty="0">
                <a:latin typeface="Lucida Sans"/>
                <a:cs typeface="Lucida Sans"/>
              </a:rPr>
              <a:t> </a:t>
            </a:r>
            <a:r>
              <a:rPr sz="1982" spc="-198" dirty="0"/>
              <a:t>]</a:t>
            </a:r>
            <a:r>
              <a:rPr sz="1982" spc="-79" dirty="0"/>
              <a:t> </a:t>
            </a:r>
            <a:r>
              <a:rPr sz="1982" spc="89" dirty="0"/>
              <a:t>=</a:t>
            </a:r>
            <a:r>
              <a:rPr sz="1982" spc="-79" dirty="0"/>
              <a:t> </a:t>
            </a:r>
            <a:r>
              <a:rPr sz="1982" spc="-99" dirty="0"/>
              <a:t>0</a:t>
            </a:r>
            <a:endParaRPr sz="1982" dirty="0">
              <a:latin typeface="Lucida Sans"/>
              <a:cs typeface="Lucida Sans"/>
            </a:endParaRPr>
          </a:p>
          <a:p>
            <a:pPr marL="573821">
              <a:spcBef>
                <a:spcPts val="971"/>
              </a:spcBef>
            </a:pPr>
            <a:r>
              <a:rPr sz="1982" i="1" spc="-218" dirty="0">
                <a:latin typeface="Lucida Sans"/>
                <a:cs typeface="Lucida Sans"/>
              </a:rPr>
              <a:t>n </a:t>
            </a:r>
            <a:r>
              <a:rPr sz="1982" spc="-79" dirty="0"/>
              <a:t>observations </a:t>
            </a:r>
            <a:r>
              <a:rPr sz="1982" spc="-59" dirty="0"/>
              <a:t>of </a:t>
            </a:r>
            <a:r>
              <a:rPr sz="1982" i="1" spc="-79" dirty="0">
                <a:latin typeface="Lucida Sans"/>
                <a:cs typeface="Lucida Sans"/>
              </a:rPr>
              <a:t>x</a:t>
            </a:r>
            <a:r>
              <a:rPr spc="-119" baseline="-11904" dirty="0">
                <a:latin typeface="Lucida Sans Unicode"/>
                <a:cs typeface="Lucida Sans Unicode"/>
              </a:rPr>
              <a:t>1</a:t>
            </a:r>
            <a:r>
              <a:rPr sz="1982" i="1" spc="-79" dirty="0">
                <a:latin typeface="Arial"/>
                <a:cs typeface="Arial"/>
              </a:rPr>
              <a:t>, </a:t>
            </a:r>
            <a:r>
              <a:rPr sz="1982" i="1" spc="-10" dirty="0">
                <a:latin typeface="Arial"/>
                <a:cs typeface="Arial"/>
              </a:rPr>
              <a:t>..., </a:t>
            </a:r>
            <a:r>
              <a:rPr sz="1982" i="1" spc="-129" dirty="0">
                <a:latin typeface="Lucida Sans"/>
                <a:cs typeface="Lucida Sans"/>
              </a:rPr>
              <a:t>x</a:t>
            </a:r>
            <a:r>
              <a:rPr i="1" spc="-192" baseline="-11904" dirty="0">
                <a:latin typeface="Lucida Sans"/>
                <a:cs typeface="Lucida Sans"/>
              </a:rPr>
              <a:t>k</a:t>
            </a:r>
            <a:r>
              <a:rPr i="1" spc="-192" baseline="-11904" dirty="0">
                <a:latin typeface="Lucida Sans"/>
                <a:cs typeface="Lucida Sans"/>
              </a:rPr>
              <a:t> </a:t>
            </a:r>
            <a:r>
              <a:rPr sz="1982" i="1" spc="-10" dirty="0">
                <a:latin typeface="Arial"/>
                <a:cs typeface="Arial"/>
              </a:rPr>
              <a:t>,</a:t>
            </a:r>
            <a:r>
              <a:rPr sz="1982" i="1" spc="-277" dirty="0">
                <a:latin typeface="Arial"/>
                <a:cs typeface="Arial"/>
              </a:rPr>
              <a:t> </a:t>
            </a:r>
            <a:r>
              <a:rPr sz="1982" i="1" spc="-188" dirty="0">
                <a:latin typeface="Lucida Sans"/>
                <a:cs typeface="Lucida Sans"/>
              </a:rPr>
              <a:t>y</a:t>
            </a:r>
            <a:endParaRPr sz="1982" dirty="0">
              <a:latin typeface="Lucida Sans"/>
              <a:cs typeface="Lucida Sans"/>
            </a:endParaRPr>
          </a:p>
          <a:p>
            <a:pPr marL="573821">
              <a:spcBef>
                <a:spcPts val="971"/>
              </a:spcBef>
            </a:pPr>
            <a:r>
              <a:rPr sz="1982" spc="-79" dirty="0"/>
              <a:t>Goal:  </a:t>
            </a:r>
            <a:r>
              <a:rPr sz="1982" spc="-40" dirty="0"/>
              <a:t>Estimate </a:t>
            </a:r>
            <a:r>
              <a:rPr sz="1982" i="1" spc="-30" dirty="0">
                <a:latin typeface="Arial"/>
                <a:cs typeface="Arial"/>
              </a:rPr>
              <a:t>β</a:t>
            </a:r>
            <a:r>
              <a:rPr spc="-44" baseline="-11904" dirty="0">
                <a:latin typeface="Lucida Sans Unicode"/>
                <a:cs typeface="Lucida Sans Unicode"/>
              </a:rPr>
              <a:t>0</a:t>
            </a:r>
            <a:r>
              <a:rPr sz="1982" i="1" spc="-30" dirty="0">
                <a:latin typeface="Arial"/>
                <a:cs typeface="Arial"/>
              </a:rPr>
              <a:t>, </a:t>
            </a:r>
            <a:r>
              <a:rPr sz="1982" i="1" spc="-10" dirty="0">
                <a:latin typeface="Arial"/>
                <a:cs typeface="Arial"/>
              </a:rPr>
              <a:t>.., </a:t>
            </a:r>
            <a:r>
              <a:rPr sz="1982" i="1" spc="-50" dirty="0">
                <a:latin typeface="Arial"/>
                <a:cs typeface="Arial"/>
              </a:rPr>
              <a:t>β</a:t>
            </a:r>
            <a:r>
              <a:rPr i="1" spc="-73" baseline="-11904" dirty="0">
                <a:latin typeface="Lucida Sans"/>
                <a:cs typeface="Lucida Sans"/>
              </a:rPr>
              <a:t>k  </a:t>
            </a:r>
            <a:r>
              <a:rPr sz="1982" spc="-40" dirty="0"/>
              <a:t>with </a:t>
            </a:r>
            <a:r>
              <a:rPr sz="1982" spc="-69" dirty="0"/>
              <a:t>minimum</a:t>
            </a:r>
            <a:r>
              <a:rPr sz="1982" spc="-357" dirty="0"/>
              <a:t> </a:t>
            </a:r>
            <a:r>
              <a:rPr sz="1982" spc="-89" dirty="0"/>
              <a:t>error</a:t>
            </a:r>
            <a:endParaRPr sz="1982" dirty="0">
              <a:latin typeface="Lucida Sans"/>
              <a:cs typeface="Lucida Sans"/>
            </a:endParaRPr>
          </a:p>
          <a:p>
            <a:pPr marL="25168">
              <a:spcBef>
                <a:spcPts val="1367"/>
              </a:spcBef>
            </a:pPr>
            <a:r>
              <a:rPr spc="-59" dirty="0"/>
              <a:t>Least </a:t>
            </a:r>
            <a:r>
              <a:rPr spc="-129" dirty="0"/>
              <a:t>squares</a:t>
            </a:r>
            <a:r>
              <a:rPr spc="40" dirty="0"/>
              <a:t> </a:t>
            </a:r>
            <a:r>
              <a:rPr spc="-59" dirty="0"/>
              <a:t>estimation</a:t>
            </a:r>
          </a:p>
        </p:txBody>
      </p:sp>
      <p:sp>
        <p:nvSpPr>
          <p:cNvPr id="48" name="object 48"/>
          <p:cNvSpPr/>
          <p:nvPr/>
        </p:nvSpPr>
        <p:spPr>
          <a:xfrm>
            <a:off x="2738423" y="4157810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990495" y="3952699"/>
            <a:ext cx="176169" cy="30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982" spc="-99" dirty="0">
                <a:solidFill>
                  <a:prstClr val="black"/>
                </a:solidFill>
                <a:latin typeface="Tahoma"/>
                <a:cs typeface="Tahoma"/>
              </a:rPr>
              <a:t>ˆ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66744" y="3654320"/>
            <a:ext cx="315846" cy="30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982" spc="15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98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831399" y="3791807"/>
            <a:ext cx="147227" cy="213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387" i="1" spc="-109" dirty="0">
                <a:solidFill>
                  <a:prstClr val="black"/>
                </a:solidFill>
                <a:latin typeface="Lucida Sans"/>
                <a:cs typeface="Lucida Sans"/>
              </a:rPr>
              <a:t>n</a:t>
            </a:r>
            <a:endParaRPr sz="1387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831400" y="3993091"/>
            <a:ext cx="351079" cy="213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387" i="1" spc="-59" dirty="0">
                <a:solidFill>
                  <a:prstClr val="black"/>
                </a:solidFill>
                <a:latin typeface="Lucida Sans"/>
                <a:cs typeface="Lucida Sans"/>
              </a:rPr>
              <a:t>i</a:t>
            </a:r>
            <a:r>
              <a:rPr sz="1387" i="1" spc="-307" dirty="0">
                <a:solidFill>
                  <a:prstClr val="black"/>
                </a:solidFill>
                <a:latin typeface="Lucida Sans"/>
                <a:cs typeface="Lucida Sans"/>
              </a:rPr>
              <a:t> </a:t>
            </a:r>
            <a:r>
              <a:rPr sz="1387" spc="-59" dirty="0">
                <a:solidFill>
                  <a:prstClr val="black"/>
                </a:solidFill>
                <a:latin typeface="Lucida Sans Unicode"/>
                <a:cs typeface="Lucida Sans Unicode"/>
              </a:rPr>
              <a:t>=1</a:t>
            </a:r>
            <a:endParaRPr sz="1387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44051" y="3842367"/>
            <a:ext cx="1715129" cy="30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(</a:t>
            </a:r>
            <a:r>
              <a:rPr sz="1982" i="1" spc="-79" dirty="0">
                <a:solidFill>
                  <a:prstClr val="black"/>
                </a:solidFill>
                <a:latin typeface="Lucida Sans"/>
                <a:cs typeface="Lucida Sans"/>
              </a:rPr>
              <a:t>x</a:t>
            </a:r>
            <a:r>
              <a:rPr sz="2081" i="1" spc="-119" baseline="-11904" dirty="0">
                <a:solidFill>
                  <a:prstClr val="black"/>
                </a:solidFill>
                <a:latin typeface="Lucida Sans"/>
                <a:cs typeface="Lucida Sans"/>
              </a:rPr>
              <a:t>i </a:t>
            </a:r>
            <a:r>
              <a:rPr sz="1982" i="1" spc="40" dirty="0">
                <a:solidFill>
                  <a:prstClr val="black"/>
                </a:solidFill>
                <a:latin typeface="DejaVu Sans Condensed"/>
                <a:cs typeface="DejaVu Sans Condensed"/>
              </a:rPr>
              <a:t>− </a:t>
            </a:r>
            <a:r>
              <a:rPr sz="1982" i="1" spc="-218" dirty="0">
                <a:solidFill>
                  <a:prstClr val="black"/>
                </a:solidFill>
                <a:latin typeface="Lucida Sans"/>
                <a:cs typeface="Lucida Sans"/>
              </a:rPr>
              <a:t>x</a:t>
            </a:r>
            <a:r>
              <a:rPr sz="1982" spc="-218" dirty="0">
                <a:solidFill>
                  <a:prstClr val="black"/>
                </a:solidFill>
                <a:latin typeface="Tahoma"/>
                <a:cs typeface="Tahoma"/>
              </a:rPr>
              <a:t>¯)(</a:t>
            </a:r>
            <a:r>
              <a:rPr sz="1982" i="1" spc="-218" dirty="0">
                <a:solidFill>
                  <a:prstClr val="black"/>
                </a:solidFill>
                <a:latin typeface="Lucida Sans"/>
                <a:cs typeface="Lucida Sans"/>
              </a:rPr>
              <a:t>y</a:t>
            </a:r>
            <a:r>
              <a:rPr sz="2081" i="1" spc="-327" baseline="-11904" dirty="0">
                <a:solidFill>
                  <a:prstClr val="black"/>
                </a:solidFill>
                <a:latin typeface="Lucida Sans"/>
                <a:cs typeface="Lucida Sans"/>
              </a:rPr>
              <a:t>i   </a:t>
            </a:r>
            <a:r>
              <a:rPr sz="1982" i="1" spc="40" dirty="0">
                <a:solidFill>
                  <a:prstClr val="black"/>
                </a:solidFill>
                <a:latin typeface="DejaVu Sans Condensed"/>
                <a:cs typeface="DejaVu Sans Condensed"/>
              </a:rPr>
              <a:t>−</a:t>
            </a:r>
            <a:r>
              <a:rPr sz="1982" i="1" spc="-119" dirty="0">
                <a:solidFill>
                  <a:prstClr val="black"/>
                </a:solidFill>
                <a:latin typeface="DejaVu Sans Condensed"/>
                <a:cs typeface="DejaVu Sans Condensed"/>
              </a:rPr>
              <a:t> </a:t>
            </a:r>
            <a:r>
              <a:rPr sz="1982" i="1" spc="-357" dirty="0">
                <a:solidFill>
                  <a:prstClr val="black"/>
                </a:solidFill>
                <a:latin typeface="Lucida Sans"/>
                <a:cs typeface="Lucida Sans"/>
              </a:rPr>
              <a:t>y</a:t>
            </a:r>
            <a:r>
              <a:rPr sz="1982" spc="-357" dirty="0">
                <a:solidFill>
                  <a:prstClr val="black"/>
                </a:solidFill>
                <a:latin typeface="Tahoma"/>
                <a:cs typeface="Tahoma"/>
              </a:rPr>
              <a:t>¯)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591910" y="4204343"/>
            <a:ext cx="2242377" cy="0"/>
          </a:xfrm>
          <a:custGeom>
            <a:avLst/>
            <a:gdLst/>
            <a:ahLst/>
            <a:cxnLst/>
            <a:rect l="l" t="t" r="r" b="b"/>
            <a:pathLst>
              <a:path w="1131570">
                <a:moveTo>
                  <a:pt x="0" y="0"/>
                </a:moveTo>
                <a:lnTo>
                  <a:pt x="113115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54757" y="4015366"/>
            <a:ext cx="1291066" cy="30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tabLst>
                <a:tab pos="1000412" algn="l"/>
              </a:tabLst>
            </a:pPr>
            <a:r>
              <a:rPr sz="1982" i="1" spc="-89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sz="2081" spc="-133" baseline="-11904" dirty="0">
                <a:solidFill>
                  <a:prstClr val="black"/>
                </a:solidFill>
                <a:latin typeface="Lucida Sans Unicode"/>
                <a:cs typeface="Lucida Sans Unicode"/>
              </a:rPr>
              <a:t>1</a:t>
            </a:r>
            <a:r>
              <a:rPr sz="2081" spc="44" baseline="-11904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982" spc="89" dirty="0">
                <a:solidFill>
                  <a:prstClr val="black"/>
                </a:solidFill>
                <a:latin typeface="Tahoma"/>
                <a:cs typeface="Tahoma"/>
              </a:rPr>
              <a:t>=	</a:t>
            </a:r>
            <a:r>
              <a:rPr sz="2973" spc="2406" baseline="27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2973" baseline="277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195617" y="4156401"/>
            <a:ext cx="351079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marR="10067" defTabSz="1812066">
              <a:lnSpc>
                <a:spcPts val="1585"/>
              </a:lnSpc>
            </a:pPr>
            <a:r>
              <a:rPr sz="1387" i="1" spc="-109" dirty="0">
                <a:solidFill>
                  <a:prstClr val="black"/>
                </a:solidFill>
                <a:latin typeface="Lucida Sans"/>
                <a:cs typeface="Lucida Sans"/>
              </a:rPr>
              <a:t>n  </a:t>
            </a:r>
            <a:r>
              <a:rPr sz="1387" i="1" spc="-59" dirty="0">
                <a:solidFill>
                  <a:prstClr val="black"/>
                </a:solidFill>
                <a:latin typeface="Lucida Sans"/>
                <a:cs typeface="Lucida Sans"/>
              </a:rPr>
              <a:t>i</a:t>
            </a:r>
            <a:r>
              <a:rPr sz="1387" i="1" spc="-307" dirty="0">
                <a:solidFill>
                  <a:prstClr val="black"/>
                </a:solidFill>
                <a:latin typeface="Lucida Sans"/>
                <a:cs typeface="Lucida Sans"/>
              </a:rPr>
              <a:t> </a:t>
            </a:r>
            <a:r>
              <a:rPr sz="1387" spc="-59" dirty="0">
                <a:solidFill>
                  <a:prstClr val="black"/>
                </a:solidFill>
                <a:latin typeface="Lucida Sans Unicode"/>
                <a:cs typeface="Lucida Sans Unicode"/>
              </a:rPr>
              <a:t>=1</a:t>
            </a:r>
            <a:endParaRPr sz="1387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721378" y="4304961"/>
            <a:ext cx="95634" cy="213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387" i="1" spc="-59" dirty="0">
                <a:solidFill>
                  <a:prstClr val="black"/>
                </a:solidFill>
                <a:latin typeface="Lucida Sans"/>
                <a:cs typeface="Lucida Sans"/>
              </a:rPr>
              <a:t>i</a:t>
            </a:r>
            <a:endParaRPr sz="1387">
              <a:solidFill>
                <a:prstClr val="black"/>
              </a:solidFill>
              <a:latin typeface="Lucida Sans"/>
              <a:cs typeface="Lucida San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08265" y="4191861"/>
            <a:ext cx="880844" cy="30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(</a:t>
            </a:r>
            <a:r>
              <a:rPr sz="1982" i="1" spc="-89" dirty="0">
                <a:solidFill>
                  <a:prstClr val="black"/>
                </a:solidFill>
                <a:latin typeface="Lucida Sans"/>
                <a:cs typeface="Lucida Sans"/>
              </a:rPr>
              <a:t>x  </a:t>
            </a:r>
            <a:r>
              <a:rPr sz="1982" i="1" spc="40" dirty="0">
                <a:solidFill>
                  <a:prstClr val="black"/>
                </a:solidFill>
                <a:latin typeface="DejaVu Sans Condensed"/>
                <a:cs typeface="DejaVu Sans Condensed"/>
              </a:rPr>
              <a:t>−</a:t>
            </a:r>
            <a:r>
              <a:rPr sz="1982" i="1" spc="-367" dirty="0">
                <a:solidFill>
                  <a:prstClr val="black"/>
                </a:solidFill>
                <a:latin typeface="DejaVu Sans Condensed"/>
                <a:cs typeface="DejaVu Sans Condensed"/>
              </a:rPr>
              <a:t> </a:t>
            </a:r>
            <a:r>
              <a:rPr sz="1982" i="1" spc="-357" dirty="0">
                <a:solidFill>
                  <a:prstClr val="black"/>
                </a:solidFill>
                <a:latin typeface="Lucida Sans"/>
                <a:cs typeface="Lucida Sans"/>
              </a:rPr>
              <a:t>x</a:t>
            </a:r>
            <a:r>
              <a:rPr sz="1982" spc="-357" dirty="0">
                <a:solidFill>
                  <a:prstClr val="black"/>
                </a:solidFill>
                <a:latin typeface="Tahoma"/>
                <a:cs typeface="Tahoma"/>
              </a:rPr>
              <a:t>¯)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338299" y="4194930"/>
            <a:ext cx="144710" cy="213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387" spc="-149" dirty="0">
                <a:solidFill>
                  <a:prstClr val="black"/>
                </a:solidFill>
                <a:latin typeface="Lucida Sans Unicode"/>
                <a:cs typeface="Lucida Sans Unicode"/>
              </a:rPr>
              <a:t>2</a:t>
            </a:r>
            <a:endParaRPr sz="1387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738423" y="4796748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954758" y="4654305"/>
            <a:ext cx="2257477" cy="30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982" spc="-20" dirty="0">
                <a:solidFill>
                  <a:prstClr val="black"/>
                </a:solidFill>
                <a:latin typeface="Tahoma"/>
                <a:cs typeface="Tahoma"/>
              </a:rPr>
              <a:t>Bias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(e.g.  </a:t>
            </a:r>
            <a:r>
              <a:rPr sz="1982" spc="-317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982" i="1" spc="-317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sz="2973" spc="-476" baseline="13888" dirty="0">
                <a:solidFill>
                  <a:prstClr val="black"/>
                </a:solidFill>
                <a:latin typeface="Tahoma"/>
                <a:cs typeface="Tahoma"/>
              </a:rPr>
              <a:t>ˆ</a:t>
            </a:r>
            <a:r>
              <a:rPr sz="2081" spc="-476" baseline="-11904" dirty="0">
                <a:solidFill>
                  <a:prstClr val="black"/>
                </a:solidFill>
                <a:latin typeface="Lucida Sans Unicode"/>
                <a:cs typeface="Lucida Sans Unicode"/>
              </a:rPr>
              <a:t>1     </a:t>
            </a:r>
            <a:r>
              <a:rPr sz="1982" spc="89" dirty="0">
                <a:solidFill>
                  <a:prstClr val="black"/>
                </a:solidFill>
                <a:latin typeface="Tahoma"/>
                <a:cs typeface="Tahoma"/>
              </a:rPr>
              <a:t>=</a:t>
            </a:r>
            <a:r>
              <a:rPr sz="1982" spc="-337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i="1" spc="-20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sz="2081" spc="-30" baseline="-11904" dirty="0">
                <a:solidFill>
                  <a:prstClr val="black"/>
                </a:solidFill>
                <a:latin typeface="Lucida Sans Unicode"/>
                <a:cs typeface="Lucida Sans Unicode"/>
              </a:rPr>
              <a:t>1</a:t>
            </a:r>
            <a:r>
              <a:rPr sz="1982" spc="-20" dirty="0">
                <a:solidFill>
                  <a:prstClr val="black"/>
                </a:solidFill>
                <a:latin typeface="Tahoma"/>
                <a:cs typeface="Tahoma"/>
              </a:rPr>
              <a:t>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738423" y="5223001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738423" y="5736986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954759" y="5080557"/>
            <a:ext cx="3512051" cy="83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2081"/>
              </a:lnSpc>
            </a:pP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Consistency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(e.g.   </a:t>
            </a:r>
            <a:r>
              <a:rPr sz="1982" spc="-30" dirty="0">
                <a:solidFill>
                  <a:prstClr val="black"/>
                </a:solidFill>
                <a:latin typeface="Tahoma"/>
                <a:cs typeface="Tahoma"/>
              </a:rPr>
              <a:t>lim  </a:t>
            </a:r>
            <a:r>
              <a:rPr sz="1982" i="1" spc="-426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sz="2973" spc="-638" baseline="13888" dirty="0">
                <a:solidFill>
                  <a:prstClr val="black"/>
                </a:solidFill>
                <a:latin typeface="Tahoma"/>
                <a:cs typeface="Tahoma"/>
              </a:rPr>
              <a:t>ˆ</a:t>
            </a:r>
            <a:r>
              <a:rPr sz="2081" spc="-638" baseline="-11904" dirty="0">
                <a:solidFill>
                  <a:prstClr val="black"/>
                </a:solidFill>
                <a:latin typeface="Lucida Sans Unicode"/>
                <a:cs typeface="Lucida Sans Unicode"/>
              </a:rPr>
              <a:t>1                                                  </a:t>
            </a:r>
            <a:r>
              <a:rPr sz="1982" spc="89" dirty="0">
                <a:solidFill>
                  <a:prstClr val="black"/>
                </a:solidFill>
                <a:latin typeface="Tahoma"/>
                <a:cs typeface="Tahoma"/>
              </a:rPr>
              <a:t>=</a:t>
            </a:r>
            <a:r>
              <a:rPr sz="1982" spc="-168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i="1" spc="-20" dirty="0">
                <a:solidFill>
                  <a:prstClr val="black"/>
                </a:solidFill>
                <a:latin typeface="Arial"/>
                <a:cs typeface="Arial"/>
              </a:rPr>
              <a:t>β</a:t>
            </a:r>
            <a:r>
              <a:rPr sz="2081" spc="-30" baseline="-11904" dirty="0">
                <a:solidFill>
                  <a:prstClr val="black"/>
                </a:solidFill>
                <a:latin typeface="Lucida Sans Unicode"/>
                <a:cs typeface="Lucida Sans Unicode"/>
              </a:rPr>
              <a:t>1</a:t>
            </a:r>
            <a:r>
              <a:rPr sz="1982" spc="-20" dirty="0">
                <a:solidFill>
                  <a:prstClr val="black"/>
                </a:solidFill>
                <a:latin typeface="Tahoma"/>
                <a:cs typeface="Tahoma"/>
              </a:rPr>
              <a:t>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  <a:p>
            <a:pPr marL="1919029" defTabSz="1812066">
              <a:lnSpc>
                <a:spcPts val="1367"/>
              </a:lnSpc>
            </a:pPr>
            <a:r>
              <a:rPr sz="1387" i="1" spc="226" dirty="0">
                <a:solidFill>
                  <a:prstClr val="black"/>
                </a:solidFill>
                <a:latin typeface="Lucida Sans"/>
                <a:cs typeface="Lucida Sans"/>
              </a:rPr>
              <a:t>n</a:t>
            </a:r>
            <a:r>
              <a:rPr sz="1387" i="1" spc="226" dirty="0">
                <a:solidFill>
                  <a:prstClr val="black"/>
                </a:solidFill>
                <a:latin typeface="Arial"/>
                <a:cs typeface="Arial"/>
              </a:rPr>
              <a:t>→∞</a:t>
            </a:r>
            <a:endParaRPr sz="1387">
              <a:solidFill>
                <a:prstClr val="black"/>
              </a:solidFill>
              <a:latin typeface="Arial"/>
              <a:cs typeface="Arial"/>
            </a:endParaRPr>
          </a:p>
          <a:p>
            <a:pPr marL="25168" defTabSz="1812066">
              <a:spcBef>
                <a:spcPts val="604"/>
              </a:spcBef>
            </a:pPr>
            <a:r>
              <a:rPr sz="1982" spc="-50" dirty="0">
                <a:solidFill>
                  <a:prstClr val="black"/>
                </a:solidFill>
                <a:latin typeface="Tahoma"/>
                <a:cs typeface="Tahoma"/>
              </a:rPr>
              <a:t>Efficiency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(lowest standard</a:t>
            </a:r>
            <a:r>
              <a:rPr sz="1982" spc="178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error)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28196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571965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615734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69" dirty="0">
                <a:solidFill>
                  <a:prstClr val="black"/>
                </a:solidFill>
              </a:rPr>
              <a:t>Ashley </a:t>
            </a:r>
            <a:r>
              <a:rPr spc="-59" dirty="0">
                <a:solidFill>
                  <a:prstClr val="black"/>
                </a:solidFill>
              </a:rPr>
              <a:t>Holland  </a:t>
            </a:r>
            <a:r>
              <a:rPr spc="-50" dirty="0">
                <a:solidFill>
                  <a:prstClr val="black"/>
                </a:solidFill>
              </a:rPr>
              <a:t>(Cedarville</a:t>
            </a:r>
            <a:r>
              <a:rPr spc="198" dirty="0">
                <a:solidFill>
                  <a:prstClr val="black"/>
                </a:solidFill>
              </a:rPr>
              <a:t> </a:t>
            </a:r>
            <a:r>
              <a:rPr spc="-40" dirty="0">
                <a:solidFill>
                  <a:prstClr val="black"/>
                </a:solidFill>
              </a:rPr>
              <a:t>University)</a:t>
            </a:r>
          </a:p>
        </p:txBody>
      </p:sp>
      <p:sp>
        <p:nvSpPr>
          <p:cNvPr id="69" name="object 6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59" dirty="0">
                <a:solidFill>
                  <a:prstClr val="black"/>
                </a:solidFill>
                <a:hlinkClick r:id="rId5" action="ppaction://hlinksldjump"/>
              </a:rPr>
              <a:t>Econometrics</a:t>
            </a:r>
          </a:p>
        </p:txBody>
      </p:sp>
      <p:sp>
        <p:nvSpPr>
          <p:cNvPr id="70" name="object 70"/>
          <p:cNvSpPr txBox="1"/>
          <p:nvPr/>
        </p:nvSpPr>
        <p:spPr>
          <a:xfrm>
            <a:off x="9168333" y="6642068"/>
            <a:ext cx="66440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z="1189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Fall</a:t>
            </a:r>
            <a:r>
              <a:rPr sz="1189" spc="-11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2017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71" name="object 7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35" defTabSz="1812066">
              <a:lnSpc>
                <a:spcPts val="1338"/>
              </a:lnSpc>
            </a:pPr>
            <a:fld id="{81D60167-4931-47E6-BA6A-407CBD079E47}" type="slidenum">
              <a:rPr spc="-129" dirty="0">
                <a:solidFill>
                  <a:prstClr val="black"/>
                </a:solidFill>
              </a:rPr>
              <a:pPr marL="50335" defTabSz="1812066">
                <a:lnSpc>
                  <a:spcPts val="1338"/>
                </a:lnSpc>
              </a:pPr>
              <a:t>18</a:t>
            </a:fld>
            <a:r>
              <a:rPr spc="-129" dirty="0">
                <a:solidFill>
                  <a:prstClr val="black"/>
                </a:solidFill>
              </a:rPr>
              <a:t> </a:t>
            </a:r>
            <a:r>
              <a:rPr dirty="0">
                <a:solidFill>
                  <a:prstClr val="black"/>
                </a:solidFill>
              </a:rPr>
              <a:t>/</a:t>
            </a:r>
            <a:r>
              <a:rPr spc="20" dirty="0">
                <a:solidFill>
                  <a:prstClr val="black"/>
                </a:solidFill>
              </a:rPr>
              <a:t> </a:t>
            </a:r>
            <a:r>
              <a:rPr spc="-129" dirty="0">
                <a:solidFill>
                  <a:prstClr val="black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6273683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6076" y="470698"/>
            <a:ext cx="939986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7F7F7F"/>
                </a:solidFill>
                <a:latin typeface="Lucida Sans Unicode"/>
                <a:cs typeface="Lucida Sans Unicode"/>
                <a:hlinkClick r:id="rId2" action="ppaction://hlinksldjump"/>
              </a:rPr>
              <a:t>Econometrics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82918" y="846012"/>
            <a:ext cx="1187881" cy="98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589" defTabSz="1812066"/>
            <a:r>
              <a:rPr sz="1189" spc="-69" dirty="0">
                <a:solidFill>
                  <a:prstClr val="black"/>
                </a:solidFill>
                <a:latin typeface="Lucida Sans Unicode"/>
                <a:cs typeface="Lucida Sans Unicode"/>
              </a:rPr>
              <a:t>Ashley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59" dirty="0">
                <a:solidFill>
                  <a:prstClr val="black"/>
                </a:solidFill>
                <a:latin typeface="Lucida Sans Unicode"/>
                <a:cs typeface="Lucida Sans Unicode"/>
              </a:rPr>
              <a:t>Holland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defTabSz="1812066">
              <a:spcBef>
                <a:spcPts val="69"/>
              </a:spcBef>
            </a:pPr>
            <a:endParaRPr sz="99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168" marR="442950" defTabSz="1812066">
              <a:lnSpc>
                <a:spcPct val="175300"/>
              </a:lnSpc>
            </a:pPr>
            <a:r>
              <a:rPr sz="1189" spc="-79" dirty="0">
                <a:solidFill>
                  <a:srgbClr val="663399"/>
                </a:solidFill>
                <a:latin typeface="Lucida Sans Unicode"/>
                <a:cs typeface="Lucida Sans Unicode"/>
                <a:hlinkClick r:id="rId2" action="ppaction://hlinksldjump"/>
              </a:rPr>
              <a:t>Examples </a:t>
            </a:r>
            <a:r>
              <a:rPr sz="1189" spc="-79" dirty="0">
                <a:solidFill>
                  <a:srgbClr val="663399"/>
                </a:solidFill>
                <a:latin typeface="Lucida Sans Unicode"/>
                <a:cs typeface="Lucida Sans Unicode"/>
              </a:rPr>
              <a:t> </a:t>
            </a:r>
            <a:r>
              <a:rPr sz="1189" spc="-89" dirty="0">
                <a:solidFill>
                  <a:srgbClr val="663399"/>
                </a:solidFill>
                <a:latin typeface="Lucida Sans Unicode"/>
                <a:cs typeface="Lucida Sans Unicode"/>
                <a:hlinkClick r:id="rId3" action="ppaction://hlinksldjump"/>
              </a:rPr>
              <a:t>Regression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82919" y="1952628"/>
            <a:ext cx="1314974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FF7F00"/>
                </a:solidFill>
                <a:latin typeface="Lucida Sans Unicode"/>
                <a:cs typeface="Lucida Sans Unicode"/>
                <a:hlinkClick r:id="rId4" action="ppaction://hlinksldjump"/>
              </a:rPr>
              <a:t>Density</a:t>
            </a:r>
            <a:r>
              <a:rPr sz="1189" spc="-119" dirty="0">
                <a:solidFill>
                  <a:srgbClr val="FF7F00"/>
                </a:solidFill>
                <a:latin typeface="Lucida Sans Unicode"/>
                <a:cs typeface="Lucida Sans Unicode"/>
                <a:hlinkClick r:id="rId4" action="ppaction://hlinksldjump"/>
              </a:rPr>
              <a:t> </a:t>
            </a:r>
            <a:r>
              <a:rPr sz="1189" spc="-50" dirty="0">
                <a:solidFill>
                  <a:srgbClr val="FF7F00"/>
                </a:solidFill>
                <a:latin typeface="Lucida Sans Unicode"/>
                <a:cs typeface="Lucida Sans Unicode"/>
                <a:hlinkClick r:id="rId4" action="ppaction://hlinksldjump"/>
              </a:rPr>
              <a:t>Estimation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2919" y="2270212"/>
            <a:ext cx="834285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40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Time</a:t>
            </a:r>
            <a:r>
              <a:rPr sz="1189" spc="-119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 </a:t>
            </a:r>
            <a:r>
              <a:rPr sz="1189" spc="-69" dirty="0">
                <a:solidFill>
                  <a:srgbClr val="663399"/>
                </a:solidFill>
                <a:latin typeface="Lucida Sans Unicode"/>
                <a:cs typeface="Lucida Sans Unicode"/>
                <a:hlinkClick r:id="rId5" action="ppaction://hlinksldjump"/>
              </a:rPr>
              <a:t>Series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8861" y="6463304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81088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33430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52136" y="648336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72928" y="646300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93063" y="6442868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26959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48976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72805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23809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8976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23809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48976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69681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94848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94848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18677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69681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794848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315527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40694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40694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15527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40694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921799" y="6503271"/>
            <a:ext cx="40267" cy="4026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68168" y="6450767"/>
            <a:ext cx="60401" cy="60401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710395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680194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012402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400" y="0"/>
                </a:lnTo>
                <a:lnTo>
                  <a:pt x="35262" y="2004"/>
                </a:lnTo>
                <a:lnTo>
                  <a:pt x="43339" y="7461"/>
                </a:lnTo>
                <a:lnTo>
                  <a:pt x="48796" y="15537"/>
                </a:lnTo>
                <a:lnTo>
                  <a:pt x="5080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82870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28196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71398" y="26173"/>
            <a:ext cx="1314974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prstClr val="black"/>
                </a:solidFill>
                <a:latin typeface="Lucida Sans Unicode"/>
                <a:cs typeface="Lucida Sans Unicode"/>
                <a:hlinkClick r:id="rId4" action="ppaction://hlinksldjump"/>
              </a:rPr>
              <a:t>Density</a:t>
            </a:r>
            <a:r>
              <a:rPr sz="1189" spc="-109" dirty="0">
                <a:solidFill>
                  <a:prstClr val="black"/>
                </a:solidFill>
                <a:latin typeface="Lucida Sans Unicode"/>
                <a:cs typeface="Lucida Sans Unicode"/>
                <a:hlinkClick r:id="rId4" action="ppaction://hlinksldjump"/>
              </a:rPr>
              <a:t> </a:t>
            </a:r>
            <a:r>
              <a:rPr sz="1189" spc="-50" dirty="0">
                <a:solidFill>
                  <a:prstClr val="black"/>
                </a:solidFill>
                <a:latin typeface="Lucida Sans Unicode"/>
                <a:cs typeface="Lucida Sans Unicode"/>
                <a:hlinkClick r:id="rId4" action="ppaction://hlinksldjump"/>
              </a:rPr>
              <a:t>Estimation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93910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28194" y="277465"/>
            <a:ext cx="7704867" cy="694608"/>
          </a:xfrm>
          <a:custGeom>
            <a:avLst/>
            <a:gdLst/>
            <a:ahLst/>
            <a:cxnLst/>
            <a:rect l="l" t="t" r="r" b="b"/>
            <a:pathLst>
              <a:path w="3888104" h="350520">
                <a:moveTo>
                  <a:pt x="0" y="350126"/>
                </a:moveTo>
                <a:lnTo>
                  <a:pt x="3888003" y="350126"/>
                </a:lnTo>
                <a:lnTo>
                  <a:pt x="3888003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1717046" y="430004"/>
            <a:ext cx="2833801" cy="426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-10" dirty="0"/>
              <a:t>Density</a:t>
            </a:r>
            <a:r>
              <a:rPr spc="30" dirty="0"/>
              <a:t> </a:t>
            </a:r>
            <a:r>
              <a:rPr spc="59" dirty="0"/>
              <a:t>Estimation</a:t>
            </a:r>
          </a:p>
        </p:txBody>
      </p:sp>
      <p:sp>
        <p:nvSpPr>
          <p:cNvPr id="41" name="object 41"/>
          <p:cNvSpPr/>
          <p:nvPr/>
        </p:nvSpPr>
        <p:spPr>
          <a:xfrm>
            <a:off x="2164189" y="2146516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38423" y="2648017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405641" y="2004020"/>
            <a:ext cx="5877746" cy="1096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spc="-59" dirty="0">
                <a:solidFill>
                  <a:prstClr val="black"/>
                </a:solidFill>
                <a:latin typeface="Tahoma"/>
                <a:cs typeface="Tahoma"/>
              </a:rPr>
              <a:t>Density</a:t>
            </a:r>
            <a:r>
              <a:rPr sz="2081" spc="-12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81" spc="-59" dirty="0">
                <a:solidFill>
                  <a:prstClr val="black"/>
                </a:solidFill>
                <a:latin typeface="Tahoma"/>
                <a:cs typeface="Tahoma"/>
              </a:rPr>
              <a:t>estimation</a:t>
            </a:r>
            <a:endParaRPr sz="2081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573821" marR="10067" defTabSz="1812066">
              <a:spcBef>
                <a:spcPts val="1328"/>
              </a:spcBef>
            </a:pP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Goal: Given </a:t>
            </a:r>
            <a:r>
              <a:rPr sz="1982" spc="-99" dirty="0">
                <a:solidFill>
                  <a:prstClr val="black"/>
                </a:solidFill>
                <a:latin typeface="Tahoma"/>
                <a:cs typeface="Tahoma"/>
              </a:rPr>
              <a:t>a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set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of data,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estimate the </a:t>
            </a:r>
            <a:r>
              <a:rPr sz="1982" spc="-50" dirty="0">
                <a:solidFill>
                  <a:prstClr val="black"/>
                </a:solidFill>
                <a:latin typeface="Tahoma"/>
                <a:cs typeface="Tahoma"/>
              </a:rPr>
              <a:t>probability 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density </a:t>
            </a:r>
            <a:r>
              <a:rPr sz="1982" spc="-50" dirty="0">
                <a:solidFill>
                  <a:prstClr val="black"/>
                </a:solidFill>
                <a:latin typeface="Tahoma"/>
                <a:cs typeface="Tahoma"/>
              </a:rPr>
              <a:t>function </a:t>
            </a:r>
            <a:r>
              <a:rPr sz="1982" i="1" spc="-159" dirty="0">
                <a:solidFill>
                  <a:prstClr val="black"/>
                </a:solidFill>
                <a:latin typeface="Lucida Sans"/>
                <a:cs typeface="Lucida Sans"/>
              </a:rPr>
              <a:t>f 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982" spc="-119" dirty="0">
                <a:solidFill>
                  <a:prstClr val="black"/>
                </a:solidFill>
                <a:latin typeface="Tahoma"/>
                <a:cs typeface="Tahoma"/>
              </a:rPr>
              <a:t>one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z="1982" spc="7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variables</a:t>
            </a:r>
            <a:endParaRPr sz="1982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object 47"/>
              <p:cNvSpPr txBox="1"/>
              <p:nvPr/>
            </p:nvSpPr>
            <p:spPr>
              <a:xfrm>
                <a:off x="3158836" y="3208579"/>
                <a:ext cx="3599660" cy="44133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25168" defTabSz="1812066"/>
                <a14:m>
                  <m:oMath xmlns:m="http://schemas.openxmlformats.org/officeDocument/2006/math">
                    <m:nary>
                      <m:naryPr>
                        <m:ctrlPr>
                          <a:rPr lang="ar-AE" sz="1982" i="1" spc="-159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ar-AE" sz="1982" b="0" i="1" spc="-159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r>
                          <a:rPr lang="en-US" sz="1982" b="0" i="1" spc="-159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982" b="0" i="1" spc="-159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982" b="0" i="1" spc="-159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982" b="0" i="1" spc="-159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ar-AE" sz="1982" i="1" spc="-218" dirty="0" smtClean="0">
                    <a:solidFill>
                      <a:prstClr val="black"/>
                    </a:solidFill>
                    <a:latin typeface="Lucida Sans"/>
                    <a:cs typeface="Lucida Sans"/>
                  </a:rPr>
                  <a:t> </a:t>
                </a:r>
                <a:r>
                  <a:rPr lang="ar-AE" sz="1982" spc="-89" dirty="0" smtClean="0">
                    <a:solidFill>
                      <a:prstClr val="black"/>
                    </a:solidFill>
                    <a:latin typeface="Tahoma"/>
                    <a:cs typeface="Tahoma"/>
                  </a:rPr>
                  <a:t>(</a:t>
                </a:r>
                <a:r>
                  <a:rPr lang="en-US" sz="1982" spc="89" dirty="0" smtClean="0">
                    <a:solidFill>
                      <a:prstClr val="black"/>
                    </a:solidFill>
                    <a:latin typeface="Tahoma"/>
                    <a:cs typeface="Tahoma"/>
                  </a:rPr>
                  <a:t>=</a:t>
                </a:r>
                <a:r>
                  <a:rPr lang="en-US" sz="1982" spc="-89" dirty="0" smtClean="0">
                    <a:solidFill>
                      <a:prstClr val="black"/>
                    </a:solidFill>
                    <a:latin typeface="Tahoma"/>
                    <a:cs typeface="Tahoma"/>
                  </a:rPr>
                  <a:t> </a:t>
                </a:r>
                <a:r>
                  <a:rPr lang="en-US" sz="1982" i="1" spc="119" dirty="0">
                    <a:solidFill>
                      <a:prstClr val="black"/>
                    </a:solidFill>
                    <a:latin typeface="Lucida Sans"/>
                    <a:cs typeface="Lucida Sans"/>
                  </a:rPr>
                  <a:t>P</a:t>
                </a:r>
                <a:r>
                  <a:rPr lang="en-US" sz="1982" spc="119" dirty="0">
                    <a:solidFill>
                      <a:prstClr val="black"/>
                    </a:solidFill>
                    <a:latin typeface="Tahoma"/>
                    <a:cs typeface="Tahoma"/>
                  </a:rPr>
                  <a:t>(</a:t>
                </a:r>
                <a:r>
                  <a:rPr lang="en-US" sz="1982" i="1" spc="119" dirty="0">
                    <a:solidFill>
                      <a:prstClr val="black"/>
                    </a:solidFill>
                    <a:latin typeface="Lucida Sans"/>
                    <a:cs typeface="Lucida Sans"/>
                  </a:rPr>
                  <a:t>X</a:t>
                </a:r>
                <a:r>
                  <a:rPr lang="en-US" sz="1982" i="1" spc="149" dirty="0">
                    <a:solidFill>
                      <a:prstClr val="black"/>
                    </a:solidFill>
                    <a:latin typeface="Lucida Sans"/>
                    <a:cs typeface="Lucida Sans"/>
                  </a:rPr>
                  <a:t> </a:t>
                </a:r>
                <a:r>
                  <a:rPr lang="en-US" sz="1982" i="1" spc="-248" dirty="0">
                    <a:solidFill>
                      <a:prstClr val="black"/>
                    </a:solidFill>
                    <a:latin typeface="DejaVu Sans Condensed"/>
                    <a:cs typeface="DejaVu Sans Condensed"/>
                  </a:rPr>
                  <a:t>∈</a:t>
                </a:r>
                <a:r>
                  <a:rPr lang="en-US" sz="1982" i="1" spc="-40" dirty="0">
                    <a:solidFill>
                      <a:prstClr val="black"/>
                    </a:solidFill>
                    <a:latin typeface="DejaVu Sans Condensed"/>
                    <a:cs typeface="DejaVu Sans Condensed"/>
                  </a:rPr>
                  <a:t> </a:t>
                </a:r>
                <a:r>
                  <a:rPr lang="en-US" sz="1982" i="1" spc="-10" dirty="0">
                    <a:solidFill>
                      <a:prstClr val="black"/>
                    </a:solidFill>
                    <a:latin typeface="Lucida Sans"/>
                    <a:cs typeface="Lucida Sans"/>
                  </a:rPr>
                  <a:t>S</a:t>
                </a:r>
                <a:r>
                  <a:rPr lang="en-US" sz="1982" i="1" spc="-454" dirty="0">
                    <a:solidFill>
                      <a:prstClr val="black"/>
                    </a:solidFill>
                    <a:latin typeface="Lucida Sans"/>
                    <a:cs typeface="Lucida Sans"/>
                  </a:rPr>
                  <a:t> </a:t>
                </a:r>
                <a:r>
                  <a:rPr lang="en-US" sz="1982" dirty="0">
                    <a:solidFill>
                      <a:prstClr val="black"/>
                    </a:solidFill>
                    <a:latin typeface="Tahoma"/>
                    <a:cs typeface="Tahoma"/>
                  </a:rPr>
                  <a:t>)</a:t>
                </a:r>
                <a:endParaRPr sz="1982" dirty="0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</mc:Choice>
        <mc:Fallback>
          <p:sp>
            <p:nvSpPr>
              <p:cNvPr id="47" name="object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836" y="3208579"/>
                <a:ext cx="3599660" cy="441339"/>
              </a:xfrm>
              <a:prstGeom prst="rect">
                <a:avLst/>
              </a:prstGeom>
              <a:blipFill>
                <a:blip r:embed="rId8"/>
                <a:stretch>
                  <a:fillRect b="-2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bject 48"/>
          <p:cNvSpPr/>
          <p:nvPr/>
        </p:nvSpPr>
        <p:spPr>
          <a:xfrm>
            <a:off x="2164189" y="4159145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38423" y="4660646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738423" y="5086899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405641" y="3862837"/>
            <a:ext cx="2802342" cy="1358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3821" marR="10067" indent="-549912" defTabSz="1812066">
              <a:lnSpc>
                <a:spcPct val="146300"/>
              </a:lnSpc>
            </a:pPr>
            <a:r>
              <a:rPr sz="2081" spc="-69" dirty="0">
                <a:solidFill>
                  <a:prstClr val="black"/>
                </a:solidFill>
                <a:latin typeface="Tahoma"/>
                <a:cs typeface="Tahoma"/>
              </a:rPr>
              <a:t>Nonparametric </a:t>
            </a:r>
            <a:r>
              <a:rPr sz="2081" spc="-89" dirty="0">
                <a:solidFill>
                  <a:prstClr val="black"/>
                </a:solidFill>
                <a:latin typeface="Tahoma"/>
                <a:cs typeface="Tahoma"/>
              </a:rPr>
              <a:t>methods  </a:t>
            </a:r>
            <a:r>
              <a:rPr sz="1982" spc="-40" dirty="0">
                <a:solidFill>
                  <a:prstClr val="black"/>
                </a:solidFill>
                <a:latin typeface="Tahoma"/>
                <a:cs typeface="Tahoma"/>
              </a:rPr>
              <a:t>Kernel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estimation 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Series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 estimation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528196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571965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615734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69" dirty="0">
                <a:solidFill>
                  <a:prstClr val="black"/>
                </a:solidFill>
              </a:rPr>
              <a:t>Ashley </a:t>
            </a:r>
            <a:r>
              <a:rPr spc="-59" dirty="0">
                <a:solidFill>
                  <a:prstClr val="black"/>
                </a:solidFill>
              </a:rPr>
              <a:t>Holland  </a:t>
            </a:r>
            <a:r>
              <a:rPr spc="-50" dirty="0">
                <a:solidFill>
                  <a:prstClr val="black"/>
                </a:solidFill>
              </a:rPr>
              <a:t>(Cedarville</a:t>
            </a:r>
            <a:r>
              <a:rPr spc="198" dirty="0">
                <a:solidFill>
                  <a:prstClr val="black"/>
                </a:solidFill>
              </a:rPr>
              <a:t> </a:t>
            </a:r>
            <a:r>
              <a:rPr spc="-40" dirty="0">
                <a:solidFill>
                  <a:prstClr val="black"/>
                </a:solidFill>
              </a:rPr>
              <a:t>University)</a:t>
            </a:r>
          </a:p>
        </p:txBody>
      </p:sp>
      <p:sp>
        <p:nvSpPr>
          <p:cNvPr id="56" name="object 5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59" dirty="0">
                <a:solidFill>
                  <a:prstClr val="black"/>
                </a:solidFill>
                <a:hlinkClick r:id="rId5" action="ppaction://hlinksldjump"/>
              </a:rPr>
              <a:t>Econometrics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9168333" y="6642068"/>
            <a:ext cx="66440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z="1189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Fall</a:t>
            </a:r>
            <a:r>
              <a:rPr sz="1189" spc="-11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2017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35" defTabSz="1812066">
              <a:lnSpc>
                <a:spcPts val="1338"/>
              </a:lnSpc>
            </a:pPr>
            <a:fld id="{81D60167-4931-47E6-BA6A-407CBD079E47}" type="slidenum">
              <a:rPr spc="-129" dirty="0">
                <a:solidFill>
                  <a:prstClr val="black"/>
                </a:solidFill>
              </a:rPr>
              <a:pPr marL="50335" defTabSz="1812066">
                <a:lnSpc>
                  <a:spcPts val="1338"/>
                </a:lnSpc>
              </a:pPr>
              <a:t>19</a:t>
            </a:fld>
            <a:r>
              <a:rPr spc="-129" dirty="0">
                <a:solidFill>
                  <a:prstClr val="black"/>
                </a:solidFill>
              </a:rPr>
              <a:t> </a:t>
            </a:r>
            <a:r>
              <a:rPr dirty="0">
                <a:solidFill>
                  <a:prstClr val="black"/>
                </a:solidFill>
              </a:rPr>
              <a:t>/</a:t>
            </a:r>
            <a:r>
              <a:rPr spc="20" dirty="0">
                <a:solidFill>
                  <a:prstClr val="black"/>
                </a:solidFill>
              </a:rPr>
              <a:t> </a:t>
            </a:r>
            <a:r>
              <a:rPr spc="-129" dirty="0">
                <a:solidFill>
                  <a:prstClr val="black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310480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43491" cy="47950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deep learning techniques to solve the problem of Artificial Intelligence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Began as a closed source project called </a:t>
            </a:r>
            <a:r>
              <a:rPr lang="en-US" dirty="0" err="1" smtClean="0"/>
              <a:t>DistBelief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Open source version is called </a:t>
            </a:r>
            <a:r>
              <a:rPr lang="en-US" dirty="0" err="1" smtClean="0"/>
              <a:t>TensorFlow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Tensor Processing Units developed for data centers</a:t>
            </a:r>
          </a:p>
          <a:p>
            <a:r>
              <a:rPr lang="en-US" dirty="0" smtClean="0"/>
              <a:t>Unsupervised Learning in 2012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16,000 processor cores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 million random YouTube thumbnails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Neural network with 1 billion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81.7% accurate at detecting faces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74.8% accurate identifying cats</a:t>
            </a:r>
          </a:p>
          <a:p>
            <a:r>
              <a:rPr lang="en-US" dirty="0" smtClean="0"/>
              <a:t>Goal – Develop a universal AI machine (any information anywhere)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51" y="4001294"/>
            <a:ext cx="3028950" cy="261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51" y="854131"/>
            <a:ext cx="3028950" cy="24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6076" y="470698"/>
            <a:ext cx="939986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7F7F7F"/>
                </a:solidFill>
                <a:latin typeface="Lucida Sans Unicode"/>
                <a:cs typeface="Lucida Sans Unicode"/>
                <a:hlinkClick r:id="rId2" action="ppaction://hlinksldjump"/>
              </a:rPr>
              <a:t>Econometrics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82918" y="846012"/>
            <a:ext cx="1187881" cy="98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589" defTabSz="1812066"/>
            <a:r>
              <a:rPr sz="1189" spc="-69" dirty="0">
                <a:solidFill>
                  <a:prstClr val="black"/>
                </a:solidFill>
                <a:latin typeface="Lucida Sans Unicode"/>
                <a:cs typeface="Lucida Sans Unicode"/>
              </a:rPr>
              <a:t>Ashley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59" dirty="0">
                <a:solidFill>
                  <a:prstClr val="black"/>
                </a:solidFill>
                <a:latin typeface="Lucida Sans Unicode"/>
                <a:cs typeface="Lucida Sans Unicode"/>
              </a:rPr>
              <a:t>Holland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defTabSz="1812066">
              <a:spcBef>
                <a:spcPts val="69"/>
              </a:spcBef>
            </a:pPr>
            <a:endParaRPr sz="99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168" marR="442950" defTabSz="1812066">
              <a:lnSpc>
                <a:spcPct val="175300"/>
              </a:lnSpc>
            </a:pPr>
            <a:r>
              <a:rPr sz="1189" spc="-79" dirty="0">
                <a:solidFill>
                  <a:srgbClr val="663399"/>
                </a:solidFill>
                <a:latin typeface="Lucida Sans Unicode"/>
                <a:cs typeface="Lucida Sans Unicode"/>
                <a:hlinkClick r:id="rId2" action="ppaction://hlinksldjump"/>
              </a:rPr>
              <a:t>Examples </a:t>
            </a:r>
            <a:r>
              <a:rPr sz="1189" spc="-79" dirty="0">
                <a:solidFill>
                  <a:srgbClr val="663399"/>
                </a:solidFill>
                <a:latin typeface="Lucida Sans Unicode"/>
                <a:cs typeface="Lucida Sans Unicode"/>
              </a:rPr>
              <a:t> </a:t>
            </a:r>
            <a:r>
              <a:rPr sz="1189" spc="-89" dirty="0">
                <a:solidFill>
                  <a:srgbClr val="663399"/>
                </a:solidFill>
                <a:latin typeface="Lucida Sans Unicode"/>
                <a:cs typeface="Lucida Sans Unicode"/>
                <a:hlinkClick r:id="rId3" action="ppaction://hlinksldjump"/>
              </a:rPr>
              <a:t>Regression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82919" y="1952628"/>
            <a:ext cx="1314974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59" dirty="0">
                <a:solidFill>
                  <a:srgbClr val="663399"/>
                </a:solidFill>
                <a:latin typeface="Lucida Sans Unicode"/>
                <a:cs typeface="Lucida Sans Unicode"/>
                <a:hlinkClick r:id="rId4" action="ppaction://hlinksldjump"/>
              </a:rPr>
              <a:t>Density</a:t>
            </a:r>
            <a:r>
              <a:rPr sz="1189" spc="-119" dirty="0">
                <a:solidFill>
                  <a:srgbClr val="663399"/>
                </a:solidFill>
                <a:latin typeface="Lucida Sans Unicode"/>
                <a:cs typeface="Lucida Sans Unicode"/>
                <a:hlinkClick r:id="rId4" action="ppaction://hlinksldjump"/>
              </a:rPr>
              <a:t> </a:t>
            </a:r>
            <a:r>
              <a:rPr sz="1189" spc="-50" dirty="0">
                <a:solidFill>
                  <a:srgbClr val="663399"/>
                </a:solidFill>
                <a:latin typeface="Lucida Sans Unicode"/>
                <a:cs typeface="Lucida Sans Unicode"/>
                <a:hlinkClick r:id="rId4" action="ppaction://hlinksldjump"/>
              </a:rPr>
              <a:t>Estimation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2919" y="2270212"/>
            <a:ext cx="834285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40" dirty="0">
                <a:solidFill>
                  <a:srgbClr val="FF7F00"/>
                </a:solidFill>
                <a:latin typeface="Lucida Sans Unicode"/>
                <a:cs typeface="Lucida Sans Unicode"/>
                <a:hlinkClick r:id="rId5" action="ppaction://hlinksldjump"/>
              </a:rPr>
              <a:t>Time</a:t>
            </a:r>
            <a:r>
              <a:rPr sz="1189" spc="-119" dirty="0">
                <a:solidFill>
                  <a:srgbClr val="FF7F00"/>
                </a:solidFill>
                <a:latin typeface="Lucida Sans Unicode"/>
                <a:cs typeface="Lucida Sans Unicode"/>
                <a:hlinkClick r:id="rId5" action="ppaction://hlinksldjump"/>
              </a:rPr>
              <a:t> </a:t>
            </a:r>
            <a:r>
              <a:rPr sz="1189" spc="-69" dirty="0">
                <a:solidFill>
                  <a:srgbClr val="FF7F00"/>
                </a:solidFill>
                <a:latin typeface="Lucida Sans Unicode"/>
                <a:cs typeface="Lucida Sans Unicode"/>
                <a:hlinkClick r:id="rId5" action="ppaction://hlinksldjump"/>
              </a:rPr>
              <a:t>Series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8861" y="6463304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81088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33430" y="6455453"/>
            <a:ext cx="50334" cy="75501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52136" y="648336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72928" y="6463003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93063" y="6442868"/>
            <a:ext cx="85568" cy="60401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26959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48976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72805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23809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48976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23809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48976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69681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94848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94848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18677" y="6455453"/>
            <a:ext cx="402672" cy="75501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69681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794848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E5E5E5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315527" y="644286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340694" y="6468037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40694" y="6493204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315527" y="6518371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340694" y="6543538"/>
            <a:ext cx="75501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921799" y="6503271"/>
            <a:ext cx="40267" cy="4026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ln w="7591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68168" y="6450767"/>
            <a:ext cx="60401" cy="60401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710395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680194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012402" y="6442868"/>
            <a:ext cx="100668" cy="100668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400" y="0"/>
                </a:lnTo>
                <a:lnTo>
                  <a:pt x="35262" y="2004"/>
                </a:lnTo>
                <a:lnTo>
                  <a:pt x="43339" y="7461"/>
                </a:lnTo>
                <a:lnTo>
                  <a:pt x="48796" y="15537"/>
                </a:lnTo>
                <a:lnTo>
                  <a:pt x="50800" y="2540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082870" y="6478104"/>
            <a:ext cx="60401" cy="25167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700"/>
                </a:lnTo>
                <a:lnTo>
                  <a:pt x="0" y="0"/>
                </a:lnTo>
              </a:path>
            </a:pathLst>
          </a:custGeom>
          <a:ln w="5060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28196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51584" y="26174"/>
            <a:ext cx="834285" cy="182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1189" spc="-40" dirty="0">
                <a:solidFill>
                  <a:prstClr val="black"/>
                </a:solidFill>
                <a:latin typeface="Lucida Sans Unicode"/>
                <a:cs typeface="Lucida Sans Unicode"/>
                <a:hlinkClick r:id="rId5" action="ppaction://hlinksldjump"/>
              </a:rPr>
              <a:t>Time</a:t>
            </a:r>
            <a:r>
              <a:rPr sz="1189" spc="-119" dirty="0">
                <a:solidFill>
                  <a:prstClr val="black"/>
                </a:solidFill>
                <a:latin typeface="Lucida Sans Unicode"/>
                <a:cs typeface="Lucida Sans Unicode"/>
                <a:hlinkClick r:id="rId5" action="ppaction://hlinksldjump"/>
              </a:rPr>
              <a:t> </a:t>
            </a:r>
            <a:r>
              <a:rPr sz="1189" spc="-69" dirty="0">
                <a:solidFill>
                  <a:prstClr val="black"/>
                </a:solidFill>
                <a:latin typeface="Lucida Sans Unicode"/>
                <a:cs typeface="Lucida Sans Unicode"/>
                <a:hlinkClick r:id="rId5" action="ppaction://hlinksldjump"/>
              </a:rPr>
              <a:t>Series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93910" y="1"/>
            <a:ext cx="4566547" cy="27809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017"/>
                </a:moveTo>
                <a:lnTo>
                  <a:pt x="2303995" y="140017"/>
                </a:lnTo>
                <a:lnTo>
                  <a:pt x="2303995" y="0"/>
                </a:lnTo>
                <a:lnTo>
                  <a:pt x="0" y="0"/>
                </a:lnTo>
                <a:lnTo>
                  <a:pt x="0" y="140017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28194" y="277465"/>
            <a:ext cx="7704867" cy="694608"/>
          </a:xfrm>
          <a:custGeom>
            <a:avLst/>
            <a:gdLst/>
            <a:ahLst/>
            <a:cxnLst/>
            <a:rect l="l" t="t" r="r" b="b"/>
            <a:pathLst>
              <a:path w="3888104" h="350520">
                <a:moveTo>
                  <a:pt x="0" y="350126"/>
                </a:moveTo>
                <a:lnTo>
                  <a:pt x="3888003" y="350126"/>
                </a:lnTo>
                <a:lnTo>
                  <a:pt x="3888003" y="0"/>
                </a:lnTo>
                <a:lnTo>
                  <a:pt x="0" y="0"/>
                </a:lnTo>
                <a:lnTo>
                  <a:pt x="0" y="350126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1717047" y="430003"/>
            <a:ext cx="1780563" cy="426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pc="50" dirty="0"/>
              <a:t>Time</a:t>
            </a:r>
            <a:r>
              <a:rPr spc="20" dirty="0"/>
              <a:t> </a:t>
            </a:r>
            <a:r>
              <a:rPr spc="-10" dirty="0"/>
              <a:t>Series</a:t>
            </a:r>
          </a:p>
        </p:txBody>
      </p:sp>
      <p:sp>
        <p:nvSpPr>
          <p:cNvPr id="41" name="object 41"/>
          <p:cNvSpPr/>
          <p:nvPr/>
        </p:nvSpPr>
        <p:spPr>
          <a:xfrm>
            <a:off x="2164189" y="2048944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38423" y="2550445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38423" y="2976674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05641" y="1906448"/>
            <a:ext cx="5910463" cy="1225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spc="-30" dirty="0">
                <a:solidFill>
                  <a:prstClr val="black"/>
                </a:solidFill>
                <a:latin typeface="Tahoma"/>
                <a:cs typeface="Tahoma"/>
              </a:rPr>
              <a:t>Time</a:t>
            </a:r>
            <a:r>
              <a:rPr sz="2081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81" spc="-119" dirty="0">
                <a:solidFill>
                  <a:prstClr val="black"/>
                </a:solidFill>
                <a:latin typeface="Tahoma"/>
                <a:cs typeface="Tahoma"/>
              </a:rPr>
              <a:t>series</a:t>
            </a:r>
            <a:endParaRPr sz="2081">
              <a:solidFill>
                <a:prstClr val="black"/>
              </a:solidFill>
              <a:latin typeface="Tahoma"/>
              <a:cs typeface="Tahoma"/>
            </a:endParaRPr>
          </a:p>
          <a:p>
            <a:pPr marL="573821" defTabSz="1812066">
              <a:spcBef>
                <a:spcPts val="1328"/>
              </a:spcBef>
            </a:pP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Observations </a:t>
            </a:r>
            <a:r>
              <a:rPr sz="1982" spc="-99" dirty="0">
                <a:solidFill>
                  <a:prstClr val="black"/>
                </a:solidFill>
                <a:latin typeface="Tahoma"/>
                <a:cs typeface="Tahoma"/>
              </a:rPr>
              <a:t>over</a:t>
            </a:r>
            <a:r>
              <a:rPr sz="1982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spc="-50" dirty="0">
                <a:solidFill>
                  <a:prstClr val="black"/>
                </a:solidFill>
                <a:latin typeface="Tahoma"/>
                <a:cs typeface="Tahoma"/>
              </a:rPr>
              <a:t>time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  <a:p>
            <a:pPr marL="573821" defTabSz="1812066">
              <a:spcBef>
                <a:spcPts val="971"/>
              </a:spcBef>
            </a:pPr>
            <a:r>
              <a:rPr sz="1982" spc="-50" dirty="0">
                <a:solidFill>
                  <a:prstClr val="black"/>
                </a:solidFill>
                <a:latin typeface="Tahoma"/>
                <a:cs typeface="Tahoma"/>
              </a:rPr>
              <a:t>Panel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data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(many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observations,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many </a:t>
            </a:r>
            <a:r>
              <a:rPr sz="1982" spc="-50" dirty="0">
                <a:solidFill>
                  <a:prstClr val="black"/>
                </a:solidFill>
                <a:latin typeface="Tahoma"/>
                <a:cs typeface="Tahoma"/>
              </a:rPr>
              <a:t>time </a:t>
            </a:r>
            <a:r>
              <a:rPr sz="1982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values)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164189" y="3453035"/>
            <a:ext cx="129332" cy="12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738423" y="3954536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738423" y="4380763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738423" y="4807017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38423" y="5233244"/>
            <a:ext cx="104215" cy="1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05641" y="3310539"/>
            <a:ext cx="4350111" cy="20917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/>
            <a:r>
              <a:rPr sz="2081" spc="-79" dirty="0">
                <a:solidFill>
                  <a:prstClr val="black"/>
                </a:solidFill>
                <a:latin typeface="Tahoma"/>
                <a:cs typeface="Tahoma"/>
              </a:rPr>
              <a:t>Examples</a:t>
            </a:r>
            <a:endParaRPr sz="2081">
              <a:solidFill>
                <a:prstClr val="black"/>
              </a:solidFill>
              <a:latin typeface="Tahoma"/>
              <a:cs typeface="Tahoma"/>
            </a:endParaRPr>
          </a:p>
          <a:p>
            <a:pPr marL="573821" marR="2363237" defTabSz="1812066">
              <a:lnSpc>
                <a:spcPct val="141100"/>
              </a:lnSpc>
              <a:spcBef>
                <a:spcPts val="357"/>
              </a:spcBef>
            </a:pP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Forecasting  </a:t>
            </a:r>
            <a:r>
              <a:rPr sz="1982" spc="-20" dirty="0">
                <a:solidFill>
                  <a:prstClr val="black"/>
                </a:solidFill>
                <a:latin typeface="Tahoma"/>
                <a:cs typeface="Tahoma"/>
              </a:rPr>
              <a:t>Stock</a:t>
            </a: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market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  <a:p>
            <a:pPr marL="573821" marR="10067" defTabSz="1812066">
              <a:lnSpc>
                <a:spcPct val="141100"/>
              </a:lnSpc>
            </a:pPr>
            <a:r>
              <a:rPr sz="1982" spc="-79" dirty="0">
                <a:solidFill>
                  <a:prstClr val="black"/>
                </a:solidFill>
                <a:latin typeface="Tahoma"/>
                <a:cs typeface="Tahoma"/>
              </a:rPr>
              <a:t>Measures </a:t>
            </a:r>
            <a:r>
              <a:rPr sz="1982" spc="-59" dirty="0">
                <a:solidFill>
                  <a:prstClr val="black"/>
                </a:solidFill>
                <a:latin typeface="Tahoma"/>
                <a:cs typeface="Tahoma"/>
              </a:rPr>
              <a:t>of </a:t>
            </a:r>
            <a:r>
              <a:rPr sz="1982" spc="-69" dirty="0">
                <a:solidFill>
                  <a:prstClr val="black"/>
                </a:solidFill>
                <a:latin typeface="Tahoma"/>
                <a:cs typeface="Tahoma"/>
              </a:rPr>
              <a:t>health </a:t>
            </a:r>
            <a:r>
              <a:rPr sz="1982" spc="-99" dirty="0">
                <a:solidFill>
                  <a:prstClr val="black"/>
                </a:solidFill>
                <a:latin typeface="Tahoma"/>
                <a:cs typeface="Tahoma"/>
              </a:rPr>
              <a:t>over </a:t>
            </a:r>
            <a:r>
              <a:rPr sz="1982" spc="-89" dirty="0">
                <a:solidFill>
                  <a:prstClr val="black"/>
                </a:solidFill>
                <a:latin typeface="Tahoma"/>
                <a:cs typeface="Tahoma"/>
              </a:rPr>
              <a:t>many </a:t>
            </a:r>
            <a:r>
              <a:rPr sz="1982" spc="-129" dirty="0">
                <a:solidFill>
                  <a:prstClr val="black"/>
                </a:solidFill>
                <a:latin typeface="Tahoma"/>
                <a:cs typeface="Tahoma"/>
              </a:rPr>
              <a:t>years  </a:t>
            </a:r>
            <a:r>
              <a:rPr sz="1982" spc="69" dirty="0">
                <a:solidFill>
                  <a:prstClr val="black"/>
                </a:solidFill>
                <a:latin typeface="Tahoma"/>
                <a:cs typeface="Tahoma"/>
              </a:rPr>
              <a:t>GDP</a:t>
            </a:r>
            <a:endParaRPr sz="1982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528196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71965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615734" y="6631296"/>
            <a:ext cx="3043945" cy="217694"/>
          </a:xfrm>
          <a:custGeom>
            <a:avLst/>
            <a:gdLst/>
            <a:ahLst/>
            <a:cxnLst/>
            <a:rect l="l" t="t" r="r" b="b"/>
            <a:pathLst>
              <a:path w="1536064" h="109854">
                <a:moveTo>
                  <a:pt x="0" y="109651"/>
                </a:moveTo>
                <a:lnTo>
                  <a:pt x="1535976" y="109651"/>
                </a:lnTo>
                <a:lnTo>
                  <a:pt x="1535976" y="0"/>
                </a:lnTo>
                <a:lnTo>
                  <a:pt x="0" y="0"/>
                </a:lnTo>
                <a:lnTo>
                  <a:pt x="0" y="109651"/>
                </a:lnTo>
                <a:close/>
              </a:path>
            </a:pathLst>
          </a:custGeom>
          <a:solidFill>
            <a:srgbClr val="E5E5E5"/>
          </a:solidFill>
        </p:spPr>
        <p:txBody>
          <a:bodyPr wrap="square" lIns="0" tIns="0" rIns="0" bIns="0" rtlCol="0"/>
          <a:lstStyle/>
          <a:p>
            <a:pPr defTabSz="1812066"/>
            <a:endParaRPr sz="35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69" dirty="0">
                <a:solidFill>
                  <a:prstClr val="black"/>
                </a:solidFill>
              </a:rPr>
              <a:t>Ashley </a:t>
            </a:r>
            <a:r>
              <a:rPr spc="-59" dirty="0">
                <a:solidFill>
                  <a:prstClr val="black"/>
                </a:solidFill>
              </a:rPr>
              <a:t>Holland  </a:t>
            </a:r>
            <a:r>
              <a:rPr spc="-50" dirty="0">
                <a:solidFill>
                  <a:prstClr val="black"/>
                </a:solidFill>
              </a:rPr>
              <a:t>(Cedarville</a:t>
            </a:r>
            <a:r>
              <a:rPr spc="198" dirty="0">
                <a:solidFill>
                  <a:prstClr val="black"/>
                </a:solidFill>
              </a:rPr>
              <a:t> </a:t>
            </a:r>
            <a:r>
              <a:rPr spc="-40" dirty="0">
                <a:solidFill>
                  <a:prstClr val="black"/>
                </a:solidFill>
              </a:rPr>
              <a:t>University)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pc="-59" dirty="0">
                <a:solidFill>
                  <a:prstClr val="black"/>
                </a:solidFill>
                <a:hlinkClick r:id="rId5" action="ppaction://hlinksldjump"/>
              </a:rPr>
              <a:t>Econometrics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9168333" y="6642068"/>
            <a:ext cx="66440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 defTabSz="1812066">
              <a:lnSpc>
                <a:spcPts val="1338"/>
              </a:lnSpc>
            </a:pPr>
            <a:r>
              <a:rPr sz="1189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Fall</a:t>
            </a:r>
            <a:r>
              <a:rPr sz="1189" spc="-119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189" spc="-129" dirty="0">
                <a:solidFill>
                  <a:prstClr val="black"/>
                </a:solidFill>
                <a:latin typeface="Lucida Sans Unicode"/>
                <a:cs typeface="Lucida Sans Unicode"/>
              </a:rPr>
              <a:t>2017</a:t>
            </a:r>
            <a:endParaRPr sz="1189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35" defTabSz="1812066">
              <a:lnSpc>
                <a:spcPts val="1338"/>
              </a:lnSpc>
            </a:pPr>
            <a:fld id="{81D60167-4931-47E6-BA6A-407CBD079E47}" type="slidenum">
              <a:rPr spc="-129" dirty="0">
                <a:solidFill>
                  <a:prstClr val="black"/>
                </a:solidFill>
              </a:rPr>
              <a:pPr marL="50335" defTabSz="1812066">
                <a:lnSpc>
                  <a:spcPts val="1338"/>
                </a:lnSpc>
              </a:pPr>
              <a:t>20</a:t>
            </a:fld>
            <a:r>
              <a:rPr spc="-129" dirty="0">
                <a:solidFill>
                  <a:prstClr val="black"/>
                </a:solidFill>
              </a:rPr>
              <a:t> </a:t>
            </a:r>
            <a:r>
              <a:rPr dirty="0">
                <a:solidFill>
                  <a:prstClr val="black"/>
                </a:solidFill>
              </a:rPr>
              <a:t>/</a:t>
            </a:r>
            <a:r>
              <a:rPr spc="20" dirty="0">
                <a:solidFill>
                  <a:prstClr val="black"/>
                </a:solidFill>
              </a:rPr>
              <a:t> </a:t>
            </a:r>
            <a:r>
              <a:rPr spc="-129" dirty="0">
                <a:solidFill>
                  <a:prstClr val="black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99575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is the next seminar?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Haven’t decided yet, but early October would be a good target.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Auto-tagging Photographs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91" y="1647644"/>
            <a:ext cx="7753709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Facial recognition software is used to group photos together and suggest who should be tagged.</a:t>
            </a:r>
          </a:p>
          <a:p>
            <a:r>
              <a:rPr lang="en-US" dirty="0" smtClean="0"/>
              <a:t>Law enforcement databases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Super Bowl XXXV – Fans faces scanned and 19 individuals with outstanding warrants were identified.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50% of U.S. adults have photo of face in at least one database used by police facial-recognition systems.</a:t>
            </a:r>
          </a:p>
          <a:p>
            <a:r>
              <a:rPr lang="en-US" dirty="0" smtClean="0"/>
              <a:t>Facebook’s </a:t>
            </a:r>
            <a:r>
              <a:rPr lang="en-US" dirty="0" err="1" smtClean="0"/>
              <a:t>DeepFace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Uses a nine-layer neural net.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Trained on 4,000 face using 4 million images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Has an accuracy of 97%.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35" y="365125"/>
            <a:ext cx="4935865" cy="32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497" y="1690687"/>
            <a:ext cx="6514381" cy="4934309"/>
          </a:xfrm>
        </p:spPr>
        <p:txBody>
          <a:bodyPr>
            <a:normAutofit/>
          </a:bodyPr>
          <a:lstStyle/>
          <a:p>
            <a:r>
              <a:rPr lang="en-US" dirty="0" smtClean="0"/>
              <a:t>EMOTIV </a:t>
            </a:r>
            <a:r>
              <a:rPr lang="en-US" dirty="0" err="1" smtClean="0"/>
              <a:t>Epoc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14 channel wireless electroencephalograph (EEG)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Saline based wet sensors</a:t>
            </a:r>
          </a:p>
          <a:p>
            <a:r>
              <a:rPr lang="en-US" dirty="0" smtClean="0"/>
              <a:t>Mental Control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First establish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baseline response to brainwaves.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Train software while concentrating on performing an action.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Machine-learning algorithm used to associate brain wave signals to action.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See Ted Talk by Tan 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78" y="208951"/>
            <a:ext cx="4939122" cy="2963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81" y="3328598"/>
            <a:ext cx="4839419" cy="36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Neural Machine Translation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50"/>
            <a:ext cx="8840638" cy="5055078"/>
          </a:xfrm>
        </p:spPr>
        <p:txBody>
          <a:bodyPr>
            <a:normAutofit/>
          </a:bodyPr>
          <a:lstStyle/>
          <a:p>
            <a:r>
              <a:rPr lang="en-US" dirty="0" smtClean="0"/>
              <a:t>How do you put together a language translator program?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Word by word translation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Exceptions for idioms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Validate grammar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Done as a 1-1 mapping of languages</a:t>
            </a:r>
          </a:p>
          <a:p>
            <a:r>
              <a:rPr lang="en-US" dirty="0" smtClean="0"/>
              <a:t>Neural Machine Translations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Google switched to this Nov. 16, 2016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Included 8 language pairs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Appears to form a “</a:t>
            </a:r>
            <a:r>
              <a:rPr lang="en-US" dirty="0" smtClean="0"/>
              <a:t>interlingua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Representation recognizes sentence and word similarities between languages.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Cut down errors by 55 – 85%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72" y="2343210"/>
            <a:ext cx="5164151" cy="27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8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Data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Data science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also known as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data-driven science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is an interdisciplinary field about scientific methods, processes, and systems to extract knowledge or insights from data in various forms, either structured or unstructured, similar to data mining. (Wikipedia)</a:t>
            </a:r>
          </a:p>
          <a:p>
            <a:r>
              <a:rPr lang="en-US" dirty="0" smtClean="0"/>
              <a:t>“The key word in ‘Data Science’ is not Data, it is Science” (Jeff Leek)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Analytics, Data Mining, Neural Nets are just tools for managing and exploring “Big Data.”</a:t>
            </a:r>
          </a:p>
          <a:p>
            <a:r>
              <a:rPr lang="en-US" dirty="0" smtClean="0"/>
              <a:t>Are you trying to answer interesting questions? 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trap is focusing on a collection of techniques or tools.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goal is to extract a better understanding of a system.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These techniques can be used to engineer solutions.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2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data scientists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1021"/>
          </a:xfrm>
        </p:spPr>
        <p:txBody>
          <a:bodyPr>
            <a:normAutofit/>
          </a:bodyPr>
          <a:lstStyle/>
          <a:p>
            <a:r>
              <a:rPr lang="en-US" dirty="0"/>
              <a:t>Expectations (Most important skills of data scientists, </a:t>
            </a:r>
            <a:r>
              <a:rPr lang="en-US" dirty="0" err="1"/>
              <a:t>TEDx</a:t>
            </a:r>
            <a:r>
              <a:rPr lang="en-US" dirty="0"/>
              <a:t> talk)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Answers in days rather than months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Exploratory analysis and rapid iteration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Visual representation to enhance insight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Turn data into actionable insight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66" y="4044914"/>
            <a:ext cx="6895238" cy="266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8969" y="6342249"/>
            <a:ext cx="242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for Data Science (p.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Statistical Programs and Platforms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Open Source Programs and Platforms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Visualization Programs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34" y="5752486"/>
            <a:ext cx="430530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57" y="5681663"/>
            <a:ext cx="264795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252" y="1011160"/>
            <a:ext cx="3140748" cy="118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36" y="4440307"/>
            <a:ext cx="2552381" cy="88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11" y="602051"/>
            <a:ext cx="2230523" cy="1635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" b="24285"/>
          <a:stretch/>
        </p:blipFill>
        <p:spPr>
          <a:xfrm>
            <a:off x="6820929" y="4001294"/>
            <a:ext cx="2332972" cy="1354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13" y="4010959"/>
            <a:ext cx="1562007" cy="1409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54" y="2604511"/>
            <a:ext cx="2708953" cy="60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6" b="20910"/>
          <a:stretch/>
        </p:blipFill>
        <p:spPr>
          <a:xfrm>
            <a:off x="1206276" y="2403799"/>
            <a:ext cx="2239028" cy="1280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25013" r="14898" b="22385"/>
          <a:stretch/>
        </p:blipFill>
        <p:spPr>
          <a:xfrm>
            <a:off x="3946847" y="2371647"/>
            <a:ext cx="2596064" cy="14422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1" y="4178032"/>
            <a:ext cx="2502079" cy="14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 Seminars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Format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Meet monthly (Monday evening)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Presentation of concept and/or tool with examples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Workshop assisting you to recreate the examples</a:t>
            </a:r>
          </a:p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Basic understanding of statistics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Basic programming skills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Topics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Using R for data science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Data structures and queries using SQL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Opinion mining from text based sources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Geospatial analysis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Pattern recognition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Neural Networks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Data visualization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17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1032</TotalTime>
  <Words>1374</Words>
  <Application>Microsoft Office PowerPoint</Application>
  <PresentationFormat>Widescreen</PresentationFormat>
  <Paragraphs>255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DejaVu Sans Condensed</vt:lpstr>
      <vt:lpstr>Futura Hv BT</vt:lpstr>
      <vt:lpstr>Gill Sans MT</vt:lpstr>
      <vt:lpstr>Lucida Sans</vt:lpstr>
      <vt:lpstr>Lucida Sans Unicode</vt:lpstr>
      <vt:lpstr>Mangal</vt:lpstr>
      <vt:lpstr>Tahoma</vt:lpstr>
      <vt:lpstr>Times New Roman</vt:lpstr>
      <vt:lpstr>Office Theme</vt:lpstr>
      <vt:lpstr>1_Office Theme</vt:lpstr>
      <vt:lpstr> Introduction to Data Science</vt:lpstr>
      <vt:lpstr>Google Brain</vt:lpstr>
      <vt:lpstr>Auto-tagging Photographs</vt:lpstr>
      <vt:lpstr>Brain Waves</vt:lpstr>
      <vt:lpstr>Google Neural Machine Translation System</vt:lpstr>
      <vt:lpstr>What is Data Science?</vt:lpstr>
      <vt:lpstr>What do data scientists do?</vt:lpstr>
      <vt:lpstr>Data Science Tools</vt:lpstr>
      <vt:lpstr>Data Science Seminars</vt:lpstr>
      <vt:lpstr>MODIS – 36 Channels (Clustering Analysis)</vt:lpstr>
      <vt:lpstr>My interest in Data Science – Steve Gollmer</vt:lpstr>
      <vt:lpstr>PowerPoint Presentation</vt:lpstr>
      <vt:lpstr>My interest in Data Science – John Delano</vt:lpstr>
      <vt:lpstr>My interest in Data Science – Tim Tuinstra</vt:lpstr>
      <vt:lpstr>Less Recent Data Science Work - Tuinstra</vt:lpstr>
      <vt:lpstr>Recent Data Science Activities - Tuinstra</vt:lpstr>
      <vt:lpstr>Econometrics</vt:lpstr>
      <vt:lpstr>Regression</vt:lpstr>
      <vt:lpstr>Density Estimation</vt:lpstr>
      <vt:lpstr>Time Series</vt:lpstr>
      <vt:lpstr>Questions</vt:lpstr>
    </vt:vector>
  </TitlesOfParts>
  <Company>Cedarville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Data Science</dc:title>
  <dc:creator>Information Technology</dc:creator>
  <cp:lastModifiedBy>Information Technology</cp:lastModifiedBy>
  <cp:revision>55</cp:revision>
  <dcterms:created xsi:type="dcterms:W3CDTF">2017-09-04T18:22:59Z</dcterms:created>
  <dcterms:modified xsi:type="dcterms:W3CDTF">2017-09-13T19:09:54Z</dcterms:modified>
</cp:coreProperties>
</file>