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0" r:id="rId3"/>
    <p:sldId id="270" r:id="rId4"/>
    <p:sldId id="271" r:id="rId5"/>
    <p:sldId id="281" r:id="rId6"/>
    <p:sldId id="264" r:id="rId7"/>
    <p:sldId id="262" r:id="rId8"/>
    <p:sldId id="279" r:id="rId9"/>
    <p:sldId id="268" r:id="rId10"/>
    <p:sldId id="269" r:id="rId11"/>
    <p:sldId id="274" r:id="rId12"/>
    <p:sldId id="278" r:id="rId13"/>
    <p:sldId id="266" r:id="rId14"/>
    <p:sldId id="282" r:id="rId15"/>
    <p:sldId id="272" r:id="rId16"/>
    <p:sldId id="280" r:id="rId17"/>
    <p:sldId id="284" r:id="rId18"/>
    <p:sldId id="277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3023" autoAdjust="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5D5CE-77F1-4BB9-BD28-A6284BCBD04B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771D5-EB93-4534-80F2-E0948ABAC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566D-DCE8-491B-B8C9-5924342CCCC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8319-4106-4C71-BF93-D1B4DEA6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3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566D-DCE8-491B-B8C9-5924342CCCC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8319-4106-4C71-BF93-D1B4DEA6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566D-DCE8-491B-B8C9-5924342CCCC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8319-4106-4C71-BF93-D1B4DEA6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7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7F28-3708-46BF-9002-3756B79CC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02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4300E9ED-5176-47D3-831D-E77CD307B0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43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CFFCA-5CB1-4A45-87A3-72564485F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227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FBDE-504A-466F-AF1D-64293CD9F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629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0731-ECC3-4CDF-BAB2-D696A07BC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618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7053-E2FA-4878-B6E7-D46A41575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79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660B-7EAD-44E7-A142-5AC183806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440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14CC-8AAB-4953-A58E-55181C798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566D-DCE8-491B-B8C9-5924342CCCC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8319-4106-4C71-BF93-D1B4DEA6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42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257A-9A1C-4F58-BC85-6C9F1645F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10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3834-2E5B-456D-9B69-D615DD58D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930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05C8-B33D-41E1-9492-5E23264A1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827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F0535-8F34-45C9-B275-587A9A54E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5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566D-DCE8-491B-B8C9-5924342CCCC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8319-4106-4C71-BF93-D1B4DEA6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566D-DCE8-491B-B8C9-5924342CCCC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8319-4106-4C71-BF93-D1B4DEA6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3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566D-DCE8-491B-B8C9-5924342CCCC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8319-4106-4C71-BF93-D1B4DEA6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5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566D-DCE8-491B-B8C9-5924342CCCC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8319-4106-4C71-BF93-D1B4DEA6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9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566D-DCE8-491B-B8C9-5924342CCCC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8319-4106-4C71-BF93-D1B4DEA6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9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566D-DCE8-491B-B8C9-5924342CCCC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8319-4106-4C71-BF93-D1B4DEA6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566D-DCE8-491B-B8C9-5924342CCCC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8319-4106-4C71-BF93-D1B4DEA6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9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A566D-DCE8-491B-B8C9-5924342CCCC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8319-4106-4C71-BF93-D1B4DEA6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8C0D4E-7F8B-49AE-9DBA-832C086EC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9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hyperlink" Target="http://www.esri.com/what-is-gi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media.npr.org/assets/img/2017/11/22/paris-night-1_custom-093394f9c79365e6e0da878a24a6e6f39fa64a94-s800-c85.jpg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72" t="11943" r="129" b="3269"/>
          <a:stretch/>
        </p:blipFill>
        <p:spPr>
          <a:xfrm>
            <a:off x="0" y="0"/>
            <a:ext cx="12192000" cy="62973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171825" y="347503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Geographic Information Systems (GIS)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609975" y="5745163"/>
            <a:ext cx="9144000" cy="16557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Modern cartography, data management, and spatial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083" y="5314333"/>
            <a:ext cx="2698175" cy="833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n-US" sz="1100" cap="all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utura Hv BT" panose="020B0702020204020204" pitchFamily="34" charset="0"/>
              </a:rPr>
              <a:t>Mark Gathany, </a:t>
            </a:r>
            <a:r>
              <a:rPr lang="en-US" sz="1100" cap="all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utura Hv BT" panose="020B0702020204020204" pitchFamily="34" charset="0"/>
              </a:rPr>
              <a:t>phD</a:t>
            </a:r>
            <a:r>
              <a:rPr lang="en-US" sz="1100" cap="all" dirty="0">
                <a:solidFill>
                  <a:schemeClr val="accent3">
                    <a:lumMod val="20000"/>
                    <a:lumOff val="80000"/>
                  </a:schemeClr>
                </a:solidFill>
                <a:latin typeface="Futura Hv BT" panose="020B0702020204020204" pitchFamily="34" charset="0"/>
              </a:rPr>
              <a:t/>
            </a:r>
            <a:br>
              <a:rPr lang="en-US" sz="1100" cap="all" dirty="0">
                <a:solidFill>
                  <a:schemeClr val="accent3">
                    <a:lumMod val="20000"/>
                    <a:lumOff val="80000"/>
                  </a:schemeClr>
                </a:solidFill>
                <a:latin typeface="Futura Hv BT" panose="020B0702020204020204" pitchFamily="34" charset="0"/>
              </a:rPr>
            </a:br>
            <a:r>
              <a:rPr lang="en-US" sz="1000" cap="all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utura Hv BT" panose="020B0702020204020204" pitchFamily="34" charset="0"/>
              </a:rPr>
              <a:t>Associate Professor</a:t>
            </a:r>
            <a:br>
              <a:rPr lang="en-US" sz="1000" cap="all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utura Hv BT" panose="020B0702020204020204" pitchFamily="34" charset="0"/>
              </a:rPr>
            </a:br>
            <a:r>
              <a:rPr lang="en-US" sz="1000" cap="all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utura Hv BT" panose="020B0702020204020204" pitchFamily="34" charset="0"/>
              </a:rPr>
              <a:t>Ecology &amp; Environmental Science</a:t>
            </a:r>
            <a:r>
              <a:rPr lang="en-US" sz="1000" cap="all" dirty="0">
                <a:solidFill>
                  <a:schemeClr val="accent3">
                    <a:lumMod val="20000"/>
                    <a:lumOff val="80000"/>
                  </a:schemeClr>
                </a:solidFill>
                <a:latin typeface="Futura Hv BT" panose="020B0702020204020204" pitchFamily="34" charset="0"/>
              </a:rPr>
              <a:t/>
            </a:r>
            <a:br>
              <a:rPr lang="en-US" sz="1000" cap="all" dirty="0">
                <a:solidFill>
                  <a:schemeClr val="accent3">
                    <a:lumMod val="20000"/>
                    <a:lumOff val="80000"/>
                  </a:schemeClr>
                </a:solidFill>
                <a:latin typeface="Futura Hv BT" panose="020B0702020204020204" pitchFamily="34" charset="0"/>
              </a:rPr>
            </a:br>
            <a:r>
              <a:rPr lang="en-US" sz="1000" cap="all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Futura Hv BT" panose="020B0702020204020204" pitchFamily="34" charset="0"/>
              </a:rPr>
              <a:t>ENS 277</a:t>
            </a:r>
          </a:p>
        </p:txBody>
      </p:sp>
    </p:spTree>
    <p:extLst>
      <p:ext uri="{BB962C8B-B14F-4D97-AF65-F5344CB8AC3E}">
        <p14:creationId xmlns:p14="http://schemas.microsoft.com/office/powerpoint/2010/main" val="41684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 dirty="0" smtClean="0"/>
              <a:t>Map data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3152775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Vector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object, or feature-based, discrete points, lines, and areas.  Field collections.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4" t="4312" r="22128" b="3961"/>
          <a:stretch>
            <a:fillRect/>
          </a:stretch>
        </p:blipFill>
        <p:spPr bwMode="auto">
          <a:xfrm>
            <a:off x="4324350" y="2569184"/>
            <a:ext cx="3430588" cy="34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30065" r="11303" b="13457"/>
          <a:stretch/>
        </p:blipFill>
        <p:spPr bwMode="auto">
          <a:xfrm>
            <a:off x="838200" y="2646363"/>
            <a:ext cx="3134488" cy="3367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24350" y="1320800"/>
            <a:ext cx="344924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grid of cells containing one value per pixel. Remotely sensed imagery or modeled.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1860" t="11943" r="10599" b="3269"/>
          <a:stretch/>
        </p:blipFill>
        <p:spPr>
          <a:xfrm>
            <a:off x="8146256" y="2569183"/>
            <a:ext cx="3155617" cy="344426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088312" y="1320800"/>
            <a:ext cx="363815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Surface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sort of raster-vector hybrid with the unique capacity to display 3D data.  LiDAR and TINs.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4006" y="5986707"/>
            <a:ext cx="318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Elevation Model (DEM) of Kalkaska County, Michigan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3389" y="5986706"/>
            <a:ext cx="318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LiDAR point cloud of Indian Mound Reserve, Cedarville, Ohio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36" y="6002335"/>
            <a:ext cx="318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Cedarville University &amp; surrounding area: parcels and tree inventory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44487" cy="4351338"/>
          </a:xfrm>
        </p:spPr>
        <p:txBody>
          <a:bodyPr/>
          <a:lstStyle/>
          <a:p>
            <a:r>
              <a:rPr lang="en-US" dirty="0" smtClean="0"/>
              <a:t>Originally developed from the arc-node (point-line) model</a:t>
            </a:r>
          </a:p>
          <a:p>
            <a:r>
              <a:rPr lang="en-US" dirty="0" smtClean="0"/>
              <a:t>Basi</a:t>
            </a:r>
            <a:r>
              <a:rPr lang="en-US" dirty="0" smtClean="0"/>
              <a:t>c premise:</a:t>
            </a:r>
          </a:p>
          <a:p>
            <a:pPr lvl="1"/>
            <a:r>
              <a:rPr lang="en-US" dirty="0" smtClean="0"/>
              <a:t>An </a:t>
            </a:r>
            <a:r>
              <a:rPr lang="en-US" dirty="0" smtClean="0"/>
              <a:t>area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is </a:t>
            </a:r>
            <a:r>
              <a:rPr lang="en-US" dirty="0" smtClean="0"/>
              <a:t>lines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is </a:t>
            </a:r>
            <a:r>
              <a:rPr lang="en-US" dirty="0" smtClean="0"/>
              <a:t>points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that </a:t>
            </a:r>
            <a:r>
              <a:rPr lang="en-US" dirty="0" smtClean="0"/>
              <a:t>have coordinates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We typically describe things in greater detail than…point…line…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96" y="2742395"/>
            <a:ext cx="2322151" cy="251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04782"/>
            <a:ext cx="5059362" cy="655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9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The GIS Database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22438"/>
            <a:ext cx="5413375" cy="4114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We manage database information by theme, or layer (e.g. trees, bedrock, etc.) </a:t>
            </a:r>
          </a:p>
          <a:p>
            <a:pPr eaLnBrk="1" hangingPunct="1"/>
            <a:r>
              <a:rPr lang="en-US" altLang="en-US" sz="2400" dirty="0" smtClean="0"/>
              <a:t>Layer attributes are stored in the attribute table as column headers </a:t>
            </a:r>
          </a:p>
          <a:p>
            <a:pPr eaLnBrk="1" hangingPunct="1"/>
            <a:r>
              <a:rPr lang="en-US" altLang="en-US" sz="2400" dirty="0" smtClean="0"/>
              <a:t>Records (unique objects) are stored as rows.</a:t>
            </a:r>
          </a:p>
          <a:p>
            <a:pPr eaLnBrk="1" hangingPunct="1"/>
            <a:r>
              <a:rPr lang="en-US" altLang="en-US" sz="2400" dirty="0" smtClean="0"/>
              <a:t>The contents of an attribute for one record is a value. </a:t>
            </a:r>
          </a:p>
          <a:p>
            <a:pPr eaLnBrk="1" hangingPunct="1"/>
            <a:r>
              <a:rPr lang="en-US" altLang="en-US" sz="2400" dirty="0" smtClean="0"/>
              <a:t>A value can be numerical or text.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486650" y="1722438"/>
          <a:ext cx="4086225" cy="2638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67">
                  <a:extLst>
                    <a:ext uri="{9D8B030D-6E8A-4147-A177-3AD203B41FA5}">
                      <a16:colId xmlns:a16="http://schemas.microsoft.com/office/drawing/2014/main" val="952127550"/>
                    </a:ext>
                  </a:extLst>
                </a:gridCol>
                <a:gridCol w="1262414">
                  <a:extLst>
                    <a:ext uri="{9D8B030D-6E8A-4147-A177-3AD203B41FA5}">
                      <a16:colId xmlns:a16="http://schemas.microsoft.com/office/drawing/2014/main" val="2060449342"/>
                    </a:ext>
                  </a:extLst>
                </a:gridCol>
                <a:gridCol w="1278572">
                  <a:extLst>
                    <a:ext uri="{9D8B030D-6E8A-4147-A177-3AD203B41FA5}">
                      <a16:colId xmlns:a16="http://schemas.microsoft.com/office/drawing/2014/main" val="771141090"/>
                    </a:ext>
                  </a:extLst>
                </a:gridCol>
                <a:gridCol w="1278572">
                  <a:extLst>
                    <a:ext uri="{9D8B030D-6E8A-4147-A177-3AD203B41FA5}">
                      <a16:colId xmlns:a16="http://schemas.microsoft.com/office/drawing/2014/main" val="3380965989"/>
                    </a:ext>
                  </a:extLst>
                </a:gridCol>
              </a:tblGrid>
              <a:tr h="37088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 1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 2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 3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extLst>
                  <a:ext uri="{0D108BD9-81ED-4DB2-BD59-A6C34878D82A}">
                    <a16:rowId xmlns:a16="http://schemas.microsoft.com/office/drawing/2014/main" val="3002592060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[value]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[value]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[value]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extLst>
                  <a:ext uri="{0D108BD9-81ED-4DB2-BD59-A6C34878D82A}">
                    <a16:rowId xmlns:a16="http://schemas.microsoft.com/office/drawing/2014/main" val="912283512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</a:t>
                      </a:r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[value]</a:t>
                      </a:r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[value]</a:t>
                      </a:r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[value]</a:t>
                      </a:r>
                    </a:p>
                  </a:txBody>
                  <a:tcPr marL="91429" marR="91429" marT="45726" marB="45726"/>
                </a:tc>
                <a:extLst>
                  <a:ext uri="{0D108BD9-81ED-4DB2-BD59-A6C34878D82A}">
                    <a16:rowId xmlns:a16="http://schemas.microsoft.com/office/drawing/2014/main" val="1892077468"/>
                  </a:ext>
                </a:extLst>
              </a:tr>
              <a:tr h="413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.</a:t>
                      </a:r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</a:t>
                      </a:r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</a:t>
                      </a:r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</a:t>
                      </a:r>
                    </a:p>
                  </a:txBody>
                  <a:tcPr marL="91429" marR="91429" marT="45726" marB="45726"/>
                </a:tc>
                <a:extLst>
                  <a:ext uri="{0D108BD9-81ED-4DB2-BD59-A6C34878D82A}">
                    <a16:rowId xmlns:a16="http://schemas.microsoft.com/office/drawing/2014/main" val="3481181811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extLst>
                  <a:ext uri="{0D108BD9-81ED-4DB2-BD59-A6C34878D82A}">
                    <a16:rowId xmlns:a16="http://schemas.microsoft.com/office/drawing/2014/main" val="137040237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extLst>
                  <a:ext uri="{0D108BD9-81ED-4DB2-BD59-A6C34878D82A}">
                    <a16:rowId xmlns:a16="http://schemas.microsoft.com/office/drawing/2014/main" val="3366031104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[value]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[value]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[value]</a:t>
                      </a:r>
                      <a:endParaRPr lang="en-US" sz="1800" dirty="0"/>
                    </a:p>
                  </a:txBody>
                  <a:tcPr marL="91429" marR="91429" marT="45726" marB="45726"/>
                </a:tc>
                <a:extLst>
                  <a:ext uri="{0D108BD9-81ED-4DB2-BD59-A6C34878D82A}">
                    <a16:rowId xmlns:a16="http://schemas.microsoft.com/office/drawing/2014/main" val="32393684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75400" y="2095500"/>
            <a:ext cx="793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</a:t>
            </a:r>
          </a:p>
        </p:txBody>
      </p:sp>
      <p:sp>
        <p:nvSpPr>
          <p:cNvPr id="6" name="Rectangle 5"/>
          <p:cNvSpPr/>
          <p:nvPr/>
        </p:nvSpPr>
        <p:spPr>
          <a:xfrm>
            <a:off x="7419975" y="2095500"/>
            <a:ext cx="4276725" cy="36988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078663" y="2279650"/>
            <a:ext cx="341312" cy="1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797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&amp; surface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1385" cy="4351338"/>
          </a:xfrm>
        </p:spPr>
        <p:txBody>
          <a:bodyPr/>
          <a:lstStyle/>
          <a:p>
            <a:r>
              <a:rPr lang="en-US" sz="2000" dirty="0" err="1" smtClean="0"/>
              <a:t>Rasters</a:t>
            </a:r>
            <a:r>
              <a:rPr lang="en-US" sz="2000" dirty="0" smtClean="0"/>
              <a:t> are square tessellations, or grids</a:t>
            </a:r>
          </a:p>
          <a:p>
            <a:r>
              <a:rPr lang="en-US" sz="2000" dirty="0" smtClean="0"/>
              <a:t>Each grid cell has one, and only one, </a:t>
            </a:r>
            <a:r>
              <a:rPr lang="en-US" sz="2000" dirty="0" smtClean="0"/>
              <a:t>value (though we may join tables on this information)</a:t>
            </a:r>
            <a:endParaRPr lang="en-US" sz="2000" dirty="0" smtClean="0"/>
          </a:p>
          <a:p>
            <a:r>
              <a:rPr lang="en-US" sz="2000" dirty="0" smtClean="0"/>
              <a:t>At least two grid cells must have coordinates</a:t>
            </a:r>
          </a:p>
          <a:p>
            <a:r>
              <a:rPr lang="en-US" sz="2000" dirty="0" smtClean="0"/>
              <a:t>Common </a:t>
            </a:r>
            <a:r>
              <a:rPr lang="en-US" sz="2000" dirty="0" err="1" smtClean="0"/>
              <a:t>rasters</a:t>
            </a:r>
            <a:r>
              <a:rPr lang="en-US" sz="2000" dirty="0" smtClean="0"/>
              <a:t> are:</a:t>
            </a:r>
          </a:p>
          <a:p>
            <a:pPr lvl="1"/>
            <a:r>
              <a:rPr lang="en-US" sz="1800" dirty="0" smtClean="0"/>
              <a:t>DEM (digital elevation model) each cell has an elevation</a:t>
            </a:r>
          </a:p>
          <a:p>
            <a:pPr lvl="1"/>
            <a:r>
              <a:rPr lang="en-US" sz="1800" dirty="0" smtClean="0"/>
              <a:t>LULC (land use land cover) each cell has value corresponding to dominant vegetation/cover</a:t>
            </a:r>
            <a:endParaRPr lang="en-US" sz="1800" dirty="0"/>
          </a:p>
        </p:txBody>
      </p:sp>
      <p:pic>
        <p:nvPicPr>
          <p:cNvPr id="4" name="Picture 3" descr="OhioCensusMap.mxd - ArcMa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24770" r="38302" b="27234"/>
          <a:stretch/>
        </p:blipFill>
        <p:spPr>
          <a:xfrm>
            <a:off x="6540355" y="1756614"/>
            <a:ext cx="5269208" cy="2936156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2" idx="0"/>
          </p:cNvCxnSpPr>
          <p:nvPr/>
        </p:nvCxnSpPr>
        <p:spPr>
          <a:xfrm flipV="1">
            <a:off x="9570095" y="3424688"/>
            <a:ext cx="82877" cy="149236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81358" y="4917056"/>
            <a:ext cx="257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house…</a:t>
            </a:r>
            <a:br>
              <a:rPr lang="en-US" dirty="0" smtClean="0"/>
            </a:br>
            <a:r>
              <a:rPr lang="en-US" sz="1400" dirty="0" smtClean="0"/>
              <a:t>…well actually the grid cell in which my house is located that is “medium intensity developed”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83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50"/>
            <a:ext cx="6523108" cy="657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8142076">
            <a:off x="-478600" y="1749154"/>
            <a:ext cx="6934200" cy="37639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So what is a map?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A map is an abstraction of the real world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064" y="3953713"/>
            <a:ext cx="10515600" cy="1325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The power of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93" y="3458631"/>
            <a:ext cx="3742592" cy="301106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Cost savings from greater efficiency </a:t>
            </a:r>
          </a:p>
          <a:p>
            <a:pPr lvl="1"/>
            <a:r>
              <a:rPr lang="en-US" sz="1400" dirty="0" smtClean="0"/>
              <a:t>package delivery routes</a:t>
            </a:r>
          </a:p>
          <a:p>
            <a:pPr marL="0" indent="0">
              <a:buNone/>
            </a:pPr>
            <a:r>
              <a:rPr lang="en-US" sz="1600" dirty="0" smtClean="0"/>
              <a:t>Better decision making 	</a:t>
            </a:r>
          </a:p>
          <a:p>
            <a:pPr lvl="1"/>
            <a:r>
              <a:rPr lang="en-US" sz="1400" dirty="0" smtClean="0"/>
              <a:t>disaster relief and prevention</a:t>
            </a:r>
          </a:p>
          <a:p>
            <a:pPr marL="0" indent="0">
              <a:buNone/>
            </a:pPr>
            <a:r>
              <a:rPr lang="en-US" sz="1600" dirty="0" smtClean="0"/>
              <a:t>Improved communication </a:t>
            </a:r>
          </a:p>
          <a:p>
            <a:pPr lvl="1"/>
            <a:r>
              <a:rPr lang="en-US" sz="1400" dirty="0" smtClean="0"/>
              <a:t>placed-based storytelling</a:t>
            </a:r>
          </a:p>
          <a:p>
            <a:pPr marL="0" indent="0">
              <a:buNone/>
            </a:pPr>
            <a:r>
              <a:rPr lang="en-US" sz="1600" dirty="0" smtClean="0"/>
              <a:t>Better record keeping </a:t>
            </a:r>
          </a:p>
          <a:p>
            <a:pPr lvl="1"/>
            <a:r>
              <a:rPr lang="en-US" sz="1400" dirty="0" smtClean="0"/>
              <a:t>asset management</a:t>
            </a:r>
          </a:p>
          <a:p>
            <a:pPr marL="0" indent="0">
              <a:buNone/>
            </a:pPr>
            <a:r>
              <a:rPr lang="en-US" sz="1600" dirty="0" smtClean="0"/>
              <a:t>Managing geographically</a:t>
            </a:r>
          </a:p>
          <a:p>
            <a:pPr lvl="1"/>
            <a:r>
              <a:rPr lang="en-US" sz="1400" dirty="0" smtClean="0"/>
              <a:t>planning, modeling, developing</a:t>
            </a:r>
          </a:p>
          <a:p>
            <a:endParaRPr lang="en-US" sz="1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 b="14922"/>
          <a:stretch/>
        </p:blipFill>
        <p:spPr>
          <a:xfrm>
            <a:off x="0" y="-1724"/>
            <a:ext cx="12192000" cy="339880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" y="98511"/>
            <a:ext cx="1267002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five </a:t>
            </a:r>
            <a:r>
              <a:rPr lang="en-US" dirty="0" smtClean="0"/>
              <a:t>things </a:t>
            </a:r>
            <a:r>
              <a:rPr lang="en-US" dirty="0" smtClean="0"/>
              <a:t>“spatial things” here on campus…</a:t>
            </a:r>
            <a:endParaRPr lang="en-US" dirty="0" smtClean="0"/>
          </a:p>
          <a:p>
            <a:r>
              <a:rPr lang="en-US" dirty="0" smtClean="0"/>
              <a:t>Share with a neighbor.</a:t>
            </a:r>
          </a:p>
          <a:p>
            <a:r>
              <a:rPr lang="en-US" dirty="0" smtClean="0"/>
              <a:t>Could </a:t>
            </a:r>
            <a:r>
              <a:rPr lang="en-US" dirty="0" smtClean="0"/>
              <a:t>you depict these </a:t>
            </a:r>
            <a:r>
              <a:rPr lang="en-US" dirty="0" smtClean="0"/>
              <a:t>in a map? As </a:t>
            </a:r>
            <a:r>
              <a:rPr lang="en-US" dirty="0" smtClean="0"/>
              <a:t>features (points, lines, or areas)? As surfaces?</a:t>
            </a:r>
          </a:p>
          <a:p>
            <a:r>
              <a:rPr lang="en-US" dirty="0" smtClean="0"/>
              <a:t>How would you collect information about these features</a:t>
            </a:r>
            <a:r>
              <a:rPr lang="en-US" dirty="0" smtClean="0"/>
              <a:t>? Get it into a computer?</a:t>
            </a:r>
            <a:endParaRPr lang="en-US" dirty="0" smtClean="0"/>
          </a:p>
          <a:p>
            <a:r>
              <a:rPr lang="en-US" dirty="0" smtClean="0"/>
              <a:t>What information would you collect?</a:t>
            </a:r>
          </a:p>
          <a:p>
            <a:r>
              <a:rPr lang="en-US" dirty="0" smtClean="0"/>
              <a:t>Among the layers you have…what questions could you ask about the relationships?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3"/>
          <p:cNvSpPr>
            <a:spLocks noGrp="1"/>
          </p:cNvSpPr>
          <p:nvPr>
            <p:ph type="title"/>
          </p:nvPr>
        </p:nvSpPr>
        <p:spPr>
          <a:xfrm>
            <a:off x="772886" y="785003"/>
            <a:ext cx="10515600" cy="1325563"/>
          </a:xfrm>
        </p:spPr>
        <p:txBody>
          <a:bodyPr/>
          <a:lstStyle/>
          <a:p>
            <a:r>
              <a:rPr lang="en-US" altLang="en-US" sz="4800" dirty="0" smtClean="0"/>
              <a:t>Upcoming opportunities…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772886" y="2110566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 smtClean="0"/>
              <a:t>SU 2018 – participation in NSF </a:t>
            </a:r>
            <a:r>
              <a:rPr lang="en-US" altLang="en-US" dirty="0" err="1" smtClean="0"/>
              <a:t>Macrosystems</a:t>
            </a:r>
            <a:r>
              <a:rPr lang="en-US" altLang="en-US" dirty="0" smtClean="0"/>
              <a:t> Study.  </a:t>
            </a:r>
          </a:p>
          <a:p>
            <a:pPr marL="401638" indent="0">
              <a:buNone/>
              <a:defRPr/>
            </a:pPr>
            <a:r>
              <a:rPr lang="en-US" altLang="en-US" sz="2000" dirty="0" smtClean="0"/>
              <a:t>Can we estimate biodiversity from remotely sensed imagery?</a:t>
            </a:r>
            <a:endParaRPr lang="en-US" altLang="en-US" dirty="0" smtClean="0"/>
          </a:p>
          <a:p>
            <a:pPr marL="0" indent="0">
              <a:buNone/>
              <a:defRPr/>
            </a:pPr>
            <a:r>
              <a:rPr lang="en-US" altLang="en-US" dirty="0" smtClean="0"/>
              <a:t>SU 2018 – Au Sable Institute</a:t>
            </a:r>
          </a:p>
          <a:p>
            <a:pPr marL="457200" indent="0">
              <a:buNone/>
              <a:defRPr/>
            </a:pPr>
            <a:r>
              <a:rPr lang="en-US" altLang="en-US" sz="1800" dirty="0" smtClean="0"/>
              <a:t>I teach Land Resources (GIS portion) and Environmental Applications for GIS</a:t>
            </a:r>
          </a:p>
          <a:p>
            <a:pPr marL="0" indent="0">
              <a:buNone/>
              <a:defRPr/>
            </a:pPr>
            <a:r>
              <a:rPr lang="en-US" altLang="en-US" dirty="0" smtClean="0"/>
              <a:t>FA 18 – ENVS 2100 – Principles of GIS</a:t>
            </a:r>
          </a:p>
          <a:p>
            <a:pPr marL="457200" indent="0">
              <a:buNone/>
              <a:defRPr/>
            </a:pPr>
            <a:r>
              <a:rPr lang="en-US" altLang="en-US" sz="2000" dirty="0" smtClean="0"/>
              <a:t>Introduction to modern cartography and use of GIS to display, store, manage and analyze spatial data.  Also includes the acquisition and use of GPS and Landsat data.</a:t>
            </a:r>
          </a:p>
          <a:p>
            <a:pPr marL="0" indent="0">
              <a:buNone/>
              <a:defRPr/>
            </a:pPr>
            <a:r>
              <a:rPr lang="en-US" altLang="en-US" dirty="0" smtClean="0"/>
              <a:t>SP19 </a:t>
            </a:r>
            <a:r>
              <a:rPr lang="en-US" altLang="en-US" dirty="0"/>
              <a:t>– BIO 4880 – Spatial </a:t>
            </a:r>
            <a:r>
              <a:rPr lang="en-US" altLang="en-US" dirty="0" smtClean="0"/>
              <a:t>Analysis</a:t>
            </a:r>
          </a:p>
          <a:p>
            <a:pPr marL="457200" indent="0">
              <a:buNone/>
              <a:defRPr/>
            </a:pPr>
            <a:r>
              <a:rPr lang="en-US" sz="2000" dirty="0" smtClean="0"/>
              <a:t>Topics &amp; Techniques: advanced GIS &amp; spatial analysis, geodatabase design, drone imagery, LiDAR, imagery processing, and remote sensing.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83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Ohio Census Data, Conservation Easements, and LULC.</a:t>
            </a:r>
          </a:p>
          <a:p>
            <a:r>
              <a:rPr lang="en-US" sz="2400" dirty="0" smtClean="0"/>
              <a:t>Talk to me about your interests/applications/questions</a:t>
            </a:r>
          </a:p>
          <a:p>
            <a:r>
              <a:rPr lang="en-US" sz="2400" dirty="0" smtClean="0"/>
              <a:t>GPS unit (or phone with </a:t>
            </a:r>
            <a:r>
              <a:rPr lang="en-US" sz="2400" dirty="0" err="1" smtClean="0"/>
              <a:t>TrackKit</a:t>
            </a:r>
            <a:r>
              <a:rPr lang="en-US" sz="2400" dirty="0" smtClean="0"/>
              <a:t>) and output to Google Earth or ArcMap</a:t>
            </a:r>
          </a:p>
          <a:p>
            <a:r>
              <a:rPr lang="en-US" sz="2400" dirty="0" smtClean="0"/>
              <a:t>Advanced</a:t>
            </a:r>
          </a:p>
          <a:p>
            <a:pPr lvl="1"/>
            <a:r>
              <a:rPr lang="en-US" sz="2000" dirty="0" smtClean="0"/>
              <a:t>Various workbook chapters and datasets from geodatabase design to remote sensing</a:t>
            </a:r>
          </a:p>
          <a:p>
            <a:pPr lvl="1"/>
            <a:r>
              <a:rPr lang="en-US" sz="2000" dirty="0" smtClean="0"/>
              <a:t>Can </a:t>
            </a:r>
            <a:r>
              <a:rPr lang="en-US" sz="2000" dirty="0" smtClean="0"/>
              <a:t>we use GIS to predict West Nile Virus?</a:t>
            </a:r>
          </a:p>
          <a:p>
            <a:pPr lvl="1"/>
            <a:r>
              <a:rPr lang="en-US" sz="2000" dirty="0" smtClean="0"/>
              <a:t>What urban centers are at risk if the Ogallala Aquifer is emptied?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81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information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1739"/>
            <a:ext cx="1065640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94493" y="4658556"/>
            <a:ext cx="7067356" cy="46553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/>
            <a:r>
              <a:rPr lang="en-US" sz="2800" dirty="0" smtClean="0"/>
              <a:t>Why </a:t>
            </a:r>
            <a:r>
              <a:rPr lang="en-US" sz="2800" u="sng" dirty="0" smtClean="0"/>
              <a:t>geographic</a:t>
            </a:r>
            <a:r>
              <a:rPr lang="en-US" sz="2800" dirty="0" smtClean="0"/>
              <a:t> information system?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711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0"/>
            <a:ext cx="5345304" cy="692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6450" y="2505983"/>
            <a:ext cx="3048000" cy="990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8458201" y="2185084"/>
            <a:ext cx="2733674" cy="165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  <a:latin typeface="Futura Hv BT" panose="020B0702020204020204" pitchFamily="34" charset="0"/>
              </a:rPr>
              <a:t>Collect.</a:t>
            </a:r>
            <a:br>
              <a:rPr lang="en-US" dirty="0" smtClean="0">
                <a:solidFill>
                  <a:schemeClr val="accent2"/>
                </a:solidFill>
                <a:latin typeface="Futura Hv BT" panose="020B0702020204020204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Futura Hv BT" panose="020B0702020204020204" pitchFamily="34" charset="0"/>
              </a:rPr>
              <a:t>Store.</a:t>
            </a:r>
            <a:br>
              <a:rPr lang="en-US" dirty="0" smtClean="0">
                <a:solidFill>
                  <a:schemeClr val="accent2"/>
                </a:solidFill>
                <a:latin typeface="Futura Hv BT" panose="020B0702020204020204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Futura Hv BT" panose="020B0702020204020204" pitchFamily="34" charset="0"/>
              </a:rPr>
              <a:t>Manage.</a:t>
            </a:r>
            <a:br>
              <a:rPr lang="en-US" dirty="0" smtClean="0">
                <a:solidFill>
                  <a:schemeClr val="accent2"/>
                </a:solidFill>
                <a:latin typeface="Futura Hv BT" panose="020B0702020204020204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Futura Hv BT" panose="020B0702020204020204" pitchFamily="34" charset="0"/>
              </a:rPr>
              <a:t>Analyze.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accent2"/>
              </a:solidFill>
              <a:latin typeface="Futura Hv BT" panose="020B07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a GIS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012976" cy="4351338"/>
          </a:xfrm>
        </p:spPr>
        <p:txBody>
          <a:bodyPr/>
          <a:lstStyle/>
          <a:p>
            <a:r>
              <a:rPr lang="en-US" sz="2400" dirty="0" smtClean="0"/>
              <a:t>A tool to digitally abstract the real world</a:t>
            </a:r>
          </a:p>
          <a:p>
            <a:r>
              <a:rPr lang="en-US" sz="2400" dirty="0" smtClean="0"/>
              <a:t>Information is connected to its physical location and organized into layers.</a:t>
            </a:r>
          </a:p>
          <a:p>
            <a:r>
              <a:rPr lang="en-US" sz="2400" dirty="0" smtClean="0"/>
              <a:t>Software &amp; hardware </a:t>
            </a:r>
            <a:r>
              <a:rPr lang="en-US" sz="2400" dirty="0" smtClean="0"/>
              <a:t>is used to display, organize, store, manage, and analyze this data.</a:t>
            </a:r>
          </a:p>
          <a:p>
            <a:r>
              <a:rPr lang="en-US" sz="2400" dirty="0" smtClean="0"/>
              <a:t>GIS is dominated by </a:t>
            </a:r>
            <a:r>
              <a:rPr lang="en-US" sz="2400" dirty="0" err="1" smtClean="0"/>
              <a:t>Esri</a:t>
            </a:r>
            <a:r>
              <a:rPr lang="en-US" sz="2400" dirty="0" smtClean="0"/>
              <a:t> software (e.g. ArcMap, ArcCatalog, etc.)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13" y="0"/>
            <a:ext cx="5024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66979" y="284162"/>
            <a:ext cx="10515600" cy="1325563"/>
          </a:xfrm>
        </p:spPr>
        <p:txBody>
          <a:bodyPr/>
          <a:lstStyle/>
          <a:p>
            <a:r>
              <a:rPr lang="en-US" altLang="en-US" dirty="0" smtClean="0"/>
              <a:t>Genesis of GIS…</a:t>
            </a:r>
            <a:r>
              <a:rPr lang="en-US" altLang="en-US" sz="2000" dirty="0" smtClean="0"/>
              <a:t>necessity (and opportunity) is the mother of invention.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78" y="1787525"/>
            <a:ext cx="3244683" cy="43513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1800" dirty="0"/>
              <a:t>GIS’s origins lie in </a:t>
            </a:r>
            <a:r>
              <a:rPr lang="en-US" altLang="en-US" sz="1800" dirty="0">
                <a:solidFill>
                  <a:schemeClr val="accent2"/>
                </a:solidFill>
              </a:rPr>
              <a:t>thematic cartography </a:t>
            </a:r>
          </a:p>
          <a:p>
            <a:pPr marL="0" indent="0" eaLnBrk="1" hangingPunct="1">
              <a:buNone/>
              <a:defRPr/>
            </a:pPr>
            <a:r>
              <a:rPr lang="en-US" sz="1800" dirty="0"/>
              <a:t>Born out of urban </a:t>
            </a:r>
            <a:r>
              <a:rPr lang="en-US" sz="1800" dirty="0" smtClean="0"/>
              <a:t>planners </a:t>
            </a:r>
            <a:r>
              <a:rPr lang="en-US" sz="1800" dirty="0"/>
              <a:t>and natural resource </a:t>
            </a:r>
            <a:r>
              <a:rPr lang="en-US" sz="1800" dirty="0" smtClean="0"/>
              <a:t>conservationists that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used the method </a:t>
            </a:r>
            <a:r>
              <a:rPr lang="en-US" altLang="en-US" sz="1800" dirty="0" smtClean="0"/>
              <a:t>of manual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map overlay </a:t>
            </a:r>
            <a:r>
              <a:rPr lang="en-US" altLang="en-US" sz="1800" dirty="0"/>
              <a:t>(combining various themes) </a:t>
            </a:r>
            <a:endParaRPr lang="en-US" altLang="en-US" sz="1800" dirty="0" smtClean="0"/>
          </a:p>
          <a:p>
            <a:pPr marL="0" indent="0" eaLnBrk="1" hangingPunct="1">
              <a:buNone/>
              <a:defRPr/>
            </a:pPr>
            <a:r>
              <a:rPr lang="en-US" altLang="en-US" sz="1200" dirty="0" smtClean="0"/>
              <a:t>Manual </a:t>
            </a:r>
            <a:r>
              <a:rPr lang="en-US" altLang="en-US" sz="1200" dirty="0"/>
              <a:t>map overlay as a method was first described comprehensively by Jacqueline Tyrwhitt in a 1950 planning textbook </a:t>
            </a:r>
          </a:p>
          <a:p>
            <a:pPr marL="0" indent="0" eaLnBrk="1" hangingPunct="1">
              <a:buNone/>
              <a:defRPr/>
            </a:pPr>
            <a:r>
              <a:rPr lang="en-US" altLang="en-US" sz="1200" dirty="0" err="1"/>
              <a:t>McHarg</a:t>
            </a:r>
            <a:r>
              <a:rPr lang="en-US" altLang="en-US" sz="1200" dirty="0"/>
              <a:t> used blacked out transparent overlays for site selection in </a:t>
            </a:r>
            <a:r>
              <a:rPr lang="en-US" altLang="en-US" sz="1200" i="1" dirty="0"/>
              <a:t>Design with Nature</a:t>
            </a:r>
            <a:r>
              <a:rPr lang="en-US" altLang="en-US" sz="1200" dirty="0"/>
              <a:t> </a:t>
            </a:r>
            <a:endParaRPr lang="en-US" altLang="en-US" sz="1200" dirty="0" smtClean="0"/>
          </a:p>
          <a:p>
            <a:pPr marL="0" indent="0" eaLnBrk="1" hangingPunct="1">
              <a:buNone/>
              <a:defRPr/>
            </a:pPr>
            <a:r>
              <a:rPr lang="en-US" altLang="en-US" sz="1200" dirty="0" smtClean="0"/>
              <a:t>Tomlinson develops first computer based GIS for analysis of Canadian forests.</a:t>
            </a:r>
            <a:endParaRPr lang="en-US" altLang="en-US" sz="1200" dirty="0"/>
          </a:p>
          <a:p>
            <a:pPr marL="0" indent="0">
              <a:buNone/>
              <a:defRPr/>
            </a:pPr>
            <a:endParaRPr lang="en-US" sz="18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760471" y="1609725"/>
            <a:ext cx="4260079" cy="4930775"/>
            <a:chOff x="6429375" y="-50800"/>
            <a:chExt cx="5848350" cy="6769100"/>
          </a:xfrm>
        </p:grpSpPr>
        <p:pic>
          <p:nvPicPr>
            <p:cNvPr id="31748" name="Picture 3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8775" y="-50800"/>
              <a:ext cx="2895600" cy="341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9" name="Picture 4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75" y="3455988"/>
              <a:ext cx="2138363" cy="326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Picture 5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75" y="209550"/>
              <a:ext cx="2743200" cy="315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6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5375" y="3455988"/>
              <a:ext cx="3562350" cy="326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5" descr="http://ssnds.uwo.ca/sscnetworkupdate/2006winter/images/g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62" y="1787525"/>
            <a:ext cx="4193303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6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mtClean="0"/>
              <a:t>Defining GIS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6626290" cy="4351338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Different definitions of a GIS have evolved in different areas and disciplines </a:t>
            </a:r>
          </a:p>
          <a:p>
            <a:pPr eaLnBrk="1" hangingPunct="1"/>
            <a:r>
              <a:rPr lang="en-US" altLang="en-US" dirty="0" smtClean="0"/>
              <a:t>All GIS definitions recognize that spatial data are unique because they are linked to maps (space matters!)</a:t>
            </a:r>
          </a:p>
          <a:p>
            <a:pPr eaLnBrk="1" hangingPunct="1"/>
            <a:r>
              <a:rPr lang="en-US" altLang="en-US" dirty="0" smtClean="0"/>
              <a:t>A GIS at least consists of </a:t>
            </a:r>
            <a:r>
              <a:rPr lang="en-US" altLang="en-US" dirty="0" smtClean="0"/>
              <a:t>a(n): </a:t>
            </a:r>
            <a:endParaRPr lang="en-US" altLang="en-US" dirty="0" smtClean="0"/>
          </a:p>
          <a:p>
            <a:pPr lvl="1" eaLnBrk="1" hangingPunct="1"/>
            <a:r>
              <a:rPr lang="en-US" altLang="en-US" dirty="0" err="1" smtClean="0"/>
              <a:t>Informaiton</a:t>
            </a:r>
            <a:r>
              <a:rPr lang="en-US" altLang="en-US" dirty="0" smtClean="0"/>
              <a:t> database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Map information</a:t>
            </a:r>
          </a:p>
          <a:p>
            <a:pPr lvl="1" eaLnBrk="1" hangingPunct="1"/>
            <a:r>
              <a:rPr lang="en-US" altLang="en-US" dirty="0" smtClean="0"/>
              <a:t>Computer-based </a:t>
            </a:r>
            <a:r>
              <a:rPr lang="en-US" altLang="en-US" dirty="0" smtClean="0"/>
              <a:t>link between them </a:t>
            </a:r>
          </a:p>
        </p:txBody>
      </p:sp>
      <p:pic>
        <p:nvPicPr>
          <p:cNvPr id="4" name="Picture 5" descr="https://media.npr.org/assets/img/2017/11/22/paris-night-1_custom-093394f9c79365e6e0da878a24a6e6f39fa64a94-s800-c8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t="-136" r="4151" b="136"/>
          <a:stretch/>
        </p:blipFill>
        <p:spPr bwMode="auto">
          <a:xfrm>
            <a:off x="7212562" y="0"/>
            <a:ext cx="4979437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6496" y="6275536"/>
            <a:ext cx="239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Nighttime in Paris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94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hioCensusMap.mxd - ArcMa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951"/>
            <a:ext cx="12192000" cy="6563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825"/>
            <a:ext cx="12192000" cy="63731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The workspace(s)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elect By Attribut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51" y="1825625"/>
            <a:ext cx="3153031" cy="43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Models of the Earth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71625"/>
            <a:ext cx="721677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The earth can be modeled as a </a:t>
            </a:r>
          </a:p>
          <a:p>
            <a:pPr lvl="1" eaLnBrk="1" hangingPunct="1"/>
            <a:r>
              <a:rPr lang="en-US" altLang="en-US" sz="2800" smtClean="0"/>
              <a:t>sphere</a:t>
            </a:r>
          </a:p>
          <a:p>
            <a:pPr lvl="1" eaLnBrk="1" hangingPunct="1"/>
            <a:r>
              <a:rPr lang="en-US" altLang="en-US" sz="2800" smtClean="0"/>
              <a:t>oblate ellipsoid</a:t>
            </a:r>
          </a:p>
          <a:p>
            <a:pPr lvl="1" eaLnBrk="1" hangingPunct="1"/>
            <a:r>
              <a:rPr lang="en-US" altLang="en-US" sz="2800" smtClean="0"/>
              <a:t>geoid</a:t>
            </a:r>
            <a:endParaRPr lang="en-US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3627438" y="5861050"/>
            <a:ext cx="90471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map is a model!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model is an abstraction of reality!!!</a:t>
            </a:r>
          </a:p>
        </p:txBody>
      </p:sp>
      <p:pic>
        <p:nvPicPr>
          <p:cNvPr id="139269" name="Picture 7" descr="http://homepage.ntlworld.com/andrew.lipson/escher/rela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50863"/>
            <a:ext cx="59213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s.discovermagazine.com/d-brief/files/2016/11/Mercator_projection_S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27" y="828136"/>
            <a:ext cx="5931648" cy="50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6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647700"/>
            <a:ext cx="10677525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902" y="6370638"/>
            <a:ext cx="460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Putting a little [necessary] geography into GIS…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65896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859</Words>
  <Application>Microsoft Office PowerPoint</Application>
  <PresentationFormat>Widescreen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Futura Hv BT</vt:lpstr>
      <vt:lpstr>Tahoma</vt:lpstr>
      <vt:lpstr>Wingdings</vt:lpstr>
      <vt:lpstr>Office Theme</vt:lpstr>
      <vt:lpstr>1_Office Theme</vt:lpstr>
      <vt:lpstr>Geographic Information Systems (GIS)</vt:lpstr>
      <vt:lpstr>An information system</vt:lpstr>
      <vt:lpstr>PowerPoint Presentation</vt:lpstr>
      <vt:lpstr>What is a GIS?</vt:lpstr>
      <vt:lpstr>Genesis of GIS…necessity (and opportunity) is the mother of invention.</vt:lpstr>
      <vt:lpstr>Defining GIS</vt:lpstr>
      <vt:lpstr>The workspace(s)</vt:lpstr>
      <vt:lpstr>Models of the Earth</vt:lpstr>
      <vt:lpstr>PowerPoint Presentation</vt:lpstr>
      <vt:lpstr>Map data models</vt:lpstr>
      <vt:lpstr>Vector model</vt:lpstr>
      <vt:lpstr>The GIS Database</vt:lpstr>
      <vt:lpstr>Raster &amp; surface models</vt:lpstr>
      <vt:lpstr>PowerPoint Presentation</vt:lpstr>
      <vt:lpstr>The power of mapping</vt:lpstr>
      <vt:lpstr>Your turn…</vt:lpstr>
      <vt:lpstr>Upcoming opportunities…</vt:lpstr>
      <vt:lpstr>Practice</vt:lpstr>
    </vt:vector>
  </TitlesOfParts>
  <Company>Cedarville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Information Technology</cp:lastModifiedBy>
  <cp:revision>35</cp:revision>
  <dcterms:created xsi:type="dcterms:W3CDTF">2017-12-08T16:25:44Z</dcterms:created>
  <dcterms:modified xsi:type="dcterms:W3CDTF">2018-01-22T19:39:47Z</dcterms:modified>
</cp:coreProperties>
</file>