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2" r:id="rId3"/>
    <p:sldId id="257" r:id="rId4"/>
    <p:sldId id="258" r:id="rId5"/>
    <p:sldId id="311" r:id="rId6"/>
    <p:sldId id="286" r:id="rId7"/>
    <p:sldId id="309" r:id="rId8"/>
    <p:sldId id="308" r:id="rId9"/>
    <p:sldId id="298" r:id="rId10"/>
    <p:sldId id="292" r:id="rId11"/>
    <p:sldId id="259" r:id="rId12"/>
    <p:sldId id="266" r:id="rId13"/>
    <p:sldId id="265" r:id="rId14"/>
    <p:sldId id="302" r:id="rId15"/>
    <p:sldId id="305" r:id="rId16"/>
    <p:sldId id="304" r:id="rId17"/>
    <p:sldId id="303" r:id="rId18"/>
    <p:sldId id="301" r:id="rId19"/>
    <p:sldId id="307" r:id="rId20"/>
    <p:sldId id="281" r:id="rId21"/>
    <p:sldId id="313" r:id="rId22"/>
    <p:sldId id="284" r:id="rId23"/>
    <p:sldId id="299" r:id="rId24"/>
    <p:sldId id="283" r:id="rId25"/>
    <p:sldId id="287" r:id="rId26"/>
    <p:sldId id="294" r:id="rId27"/>
    <p:sldId id="277"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07" autoAdjust="0"/>
  </p:normalViewPr>
  <p:slideViewPr>
    <p:cSldViewPr snapToGrid="0">
      <p:cViewPr varScale="1">
        <p:scale>
          <a:sx n="70" d="100"/>
          <a:sy n="70" d="100"/>
        </p:scale>
        <p:origin x="84"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85FA-404C-4B65-9592-ACC322E367E9}" type="datetimeFigureOut">
              <a:rPr lang="en-US" smtClean="0"/>
              <a:t>11/20/2018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4E6BC-85D8-4399-BEFF-92E66ACE389E}" type="slidenum">
              <a:rPr lang="en-US" smtClean="0"/>
              <a:t>‹#›</a:t>
            </a:fld>
            <a:endParaRPr lang="en-US"/>
          </a:p>
        </p:txBody>
      </p:sp>
    </p:spTree>
    <p:extLst>
      <p:ext uri="{BB962C8B-B14F-4D97-AF65-F5344CB8AC3E}">
        <p14:creationId xmlns:p14="http://schemas.microsoft.com/office/powerpoint/2010/main" val="307992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https://simplystatistics.org/2013/12/12/the-key-word-in-data-science-is-not-data-it-is-science/</a:t>
            </a:r>
          </a:p>
          <a:p>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3</a:t>
            </a:fld>
            <a:endParaRPr lang="en-US"/>
          </a:p>
        </p:txBody>
      </p:sp>
    </p:spTree>
    <p:extLst>
      <p:ext uri="{BB962C8B-B14F-4D97-AF65-F5344CB8AC3E}">
        <p14:creationId xmlns:p14="http://schemas.microsoft.com/office/powerpoint/2010/main" val="167551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Weizenbaum</a:t>
            </a:r>
            <a:r>
              <a:rPr lang="en-US" dirty="0" smtClean="0"/>
              <a:t>, J. 1966. Computational linguistics. </a:t>
            </a:r>
            <a:r>
              <a:rPr lang="en-US" i="1" dirty="0" smtClean="0"/>
              <a:t>Communications of the ACM</a:t>
            </a:r>
            <a:r>
              <a:rPr lang="en-US" dirty="0" smtClean="0"/>
              <a:t> 9: 36-45. </a:t>
            </a:r>
          </a:p>
        </p:txBody>
      </p:sp>
      <p:sp>
        <p:nvSpPr>
          <p:cNvPr id="4" name="Slide Number Placeholder 3"/>
          <p:cNvSpPr>
            <a:spLocks noGrp="1"/>
          </p:cNvSpPr>
          <p:nvPr>
            <p:ph type="sldNum" sz="quarter" idx="10"/>
          </p:nvPr>
        </p:nvSpPr>
        <p:spPr/>
        <p:txBody>
          <a:bodyPr/>
          <a:lstStyle/>
          <a:p>
            <a:fld id="{C064E6BC-85D8-4399-BEFF-92E66ACE389E}" type="slidenum">
              <a:rPr lang="en-US" smtClean="0"/>
              <a:t>25</a:t>
            </a:fld>
            <a:endParaRPr lang="en-US"/>
          </a:p>
        </p:txBody>
      </p:sp>
    </p:spTree>
    <p:extLst>
      <p:ext uri="{BB962C8B-B14F-4D97-AF65-F5344CB8AC3E}">
        <p14:creationId xmlns:p14="http://schemas.microsoft.com/office/powerpoint/2010/main" val="48281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Weizenbaum</a:t>
            </a:r>
            <a:r>
              <a:rPr lang="en-US" dirty="0" smtClean="0"/>
              <a:t>, J. 1976. </a:t>
            </a:r>
            <a:r>
              <a:rPr lang="en-US" i="1" dirty="0" smtClean="0"/>
              <a:t>Computer power and human reason: from judgment to calculation</a:t>
            </a:r>
            <a:r>
              <a:rPr lang="en-US" dirty="0" smtClean="0"/>
              <a:t>. San Francisco: W.H. Freeman and Co.</a:t>
            </a:r>
          </a:p>
          <a:p>
            <a:r>
              <a:rPr lang="en-US" dirty="0" smtClean="0"/>
              <a:t>Quote from page 38</a:t>
            </a:r>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26</a:t>
            </a:fld>
            <a:endParaRPr lang="en-US"/>
          </a:p>
        </p:txBody>
      </p:sp>
    </p:spTree>
    <p:extLst>
      <p:ext uri="{BB962C8B-B14F-4D97-AF65-F5344CB8AC3E}">
        <p14:creationId xmlns:p14="http://schemas.microsoft.com/office/powerpoint/2010/main" val="31217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TEDx</a:t>
            </a:r>
            <a:r>
              <a:rPr lang="en-US" dirty="0" smtClean="0"/>
              <a:t> reference from Wikipedia: Data Science, reference 26.</a:t>
            </a:r>
          </a:p>
          <a:p>
            <a:r>
              <a:rPr lang="en-US" dirty="0" smtClean="0"/>
              <a:t>Diagram from R for Data Science by Wickham and </a:t>
            </a:r>
            <a:r>
              <a:rPr lang="en-US" dirty="0" err="1" smtClean="0"/>
              <a:t>Grolemund</a:t>
            </a:r>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4</a:t>
            </a:fld>
            <a:endParaRPr lang="en-US"/>
          </a:p>
        </p:txBody>
      </p:sp>
    </p:spTree>
    <p:extLst>
      <p:ext uri="{BB962C8B-B14F-4D97-AF65-F5344CB8AC3E}">
        <p14:creationId xmlns:p14="http://schemas.microsoft.com/office/powerpoint/2010/main" val="172035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Images are most likely copyrighted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Maschinenmensch</a:t>
            </a:r>
            <a:r>
              <a:rPr lang="en-US" baseline="0" dirty="0" smtClean="0"/>
              <a:t> – Metropolis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Andrew Martin – Bicentennial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David and Joe – A.I.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Vision – Avengers</a:t>
            </a:r>
            <a:r>
              <a:rPr lang="en-US" baseline="0" dirty="0" smtClean="0"/>
              <a:t>: Age of </a:t>
            </a:r>
            <a:r>
              <a:rPr lang="en-US" baseline="0" dirty="0" err="1" smtClean="0"/>
              <a:t>Ultron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T-800 Model 101 – The Terminator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C3PO</a:t>
            </a:r>
            <a:r>
              <a:rPr lang="en-US" baseline="0" dirty="0" smtClean="0"/>
              <a:t> – Star Wars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Data – Star</a:t>
            </a:r>
            <a:r>
              <a:rPr lang="en-US" baseline="0" dirty="0" smtClean="0"/>
              <a:t> Trek: The Next Generation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Klaatu</a:t>
            </a:r>
            <a:r>
              <a:rPr lang="en-US" baseline="0" dirty="0" smtClean="0"/>
              <a:t> – The Day the Earth Stood Still</a:t>
            </a:r>
          </a:p>
          <a:p>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5</a:t>
            </a:fld>
            <a:endParaRPr lang="en-US"/>
          </a:p>
        </p:txBody>
      </p:sp>
    </p:spTree>
    <p:extLst>
      <p:ext uri="{BB962C8B-B14F-4D97-AF65-F5344CB8AC3E}">
        <p14:creationId xmlns:p14="http://schemas.microsoft.com/office/powerpoint/2010/main" val="81080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following for</a:t>
            </a:r>
            <a:r>
              <a:rPr lang="en-US" baseline="0" dirty="0" smtClean="0"/>
              <a:t> more information</a:t>
            </a:r>
          </a:p>
          <a:p>
            <a:r>
              <a:rPr lang="en-US" dirty="0" smtClean="0"/>
              <a:t>https://en.wikipedia.org/wiki/AI_winter#Early_episodes</a:t>
            </a:r>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9</a:t>
            </a:fld>
            <a:endParaRPr lang="en-US"/>
          </a:p>
        </p:txBody>
      </p:sp>
    </p:spTree>
    <p:extLst>
      <p:ext uri="{BB962C8B-B14F-4D97-AF65-F5344CB8AC3E}">
        <p14:creationId xmlns:p14="http://schemas.microsoft.com/office/powerpoint/2010/main" val="387435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https://research.googleblog.com/2016/11/zero-shot-translation-with-googles.html</a:t>
            </a:r>
          </a:p>
          <a:p>
            <a:r>
              <a:rPr lang="en-US" dirty="0" smtClean="0"/>
              <a:t>https://www.ghacks.net/2016/11/17/google-translate-switches-to-neural-machine-translations/</a:t>
            </a:r>
          </a:p>
          <a:p>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11</a:t>
            </a:fld>
            <a:endParaRPr lang="en-US"/>
          </a:p>
        </p:txBody>
      </p:sp>
    </p:spTree>
    <p:extLst>
      <p:ext uri="{BB962C8B-B14F-4D97-AF65-F5344CB8AC3E}">
        <p14:creationId xmlns:p14="http://schemas.microsoft.com/office/powerpoint/2010/main" val="220353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 Bowl XXXV was held in Tampa and resulted in the Ravens defeating the Giants.  Took place in January 2001.</a:t>
            </a:r>
          </a:p>
          <a:p>
            <a:r>
              <a:rPr lang="en-US" dirty="0" smtClean="0"/>
              <a:t>50% adults</a:t>
            </a:r>
            <a:r>
              <a:rPr lang="en-US" baseline="0" dirty="0" smtClean="0"/>
              <a:t> have photos in police databases.  From Atlantic article Oct. 19, 2016</a:t>
            </a:r>
          </a:p>
          <a:p>
            <a:r>
              <a:rPr lang="en-US" baseline="0" dirty="0" smtClean="0"/>
              <a:t>Image from - https://www.cato.org/blog/dhs-dont-want-face-scanned-dont-travel</a:t>
            </a:r>
          </a:p>
          <a:p>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12</a:t>
            </a:fld>
            <a:endParaRPr lang="en-US"/>
          </a:p>
        </p:txBody>
      </p:sp>
    </p:spTree>
    <p:extLst>
      <p:ext uri="{BB962C8B-B14F-4D97-AF65-F5344CB8AC3E}">
        <p14:creationId xmlns:p14="http://schemas.microsoft.com/office/powerpoint/2010/main" val="219709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https://en.wikipedia.org/wiki/Google_Brain</a:t>
            </a:r>
          </a:p>
          <a:p>
            <a:r>
              <a:rPr lang="en-US" dirty="0" smtClean="0"/>
              <a:t>https://research.google.com/teams/brain/</a:t>
            </a:r>
          </a:p>
          <a:p>
            <a:r>
              <a:rPr lang="en-US" sz="1200" kern="1200" dirty="0" smtClean="0">
                <a:solidFill>
                  <a:schemeClr val="tx1"/>
                </a:solidFill>
                <a:effectLst/>
                <a:latin typeface="+mn-lt"/>
                <a:ea typeface="+mn-ea"/>
                <a:cs typeface="+mn-cs"/>
              </a:rPr>
              <a:t>Building High-level Features Using Large Scale Unsupervised Learning, International Conference</a:t>
            </a:r>
            <a:r>
              <a:rPr lang="en-US" sz="1200" kern="1200" baseline="0" dirty="0" smtClean="0">
                <a:solidFill>
                  <a:schemeClr val="tx1"/>
                </a:solidFill>
                <a:effectLst/>
                <a:latin typeface="+mn-lt"/>
                <a:ea typeface="+mn-ea"/>
                <a:cs typeface="+mn-cs"/>
              </a:rPr>
              <a:t> on Machine Learning, Edinburgh, June 26, 2012 - https://arxiv.org/pdf/1112.6209.pdf</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13</a:t>
            </a:fld>
            <a:endParaRPr lang="en-US"/>
          </a:p>
        </p:txBody>
      </p:sp>
    </p:spTree>
    <p:extLst>
      <p:ext uri="{BB962C8B-B14F-4D97-AF65-F5344CB8AC3E}">
        <p14:creationId xmlns:p14="http://schemas.microsoft.com/office/powerpoint/2010/main" val="131741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for this page is synthesized from the following web</a:t>
            </a:r>
            <a:r>
              <a:rPr lang="en-US" baseline="0" dirty="0" smtClean="0"/>
              <a:t> site</a:t>
            </a:r>
          </a:p>
          <a:p>
            <a:r>
              <a:rPr lang="en-US" dirty="0" smtClean="0"/>
              <a:t>https://www.kdnuggets.com/2018/01/mlaas-amazon-microsoft-azure-google-cloud-ai.html</a:t>
            </a:r>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14</a:t>
            </a:fld>
            <a:endParaRPr lang="en-US"/>
          </a:p>
        </p:txBody>
      </p:sp>
    </p:spTree>
    <p:extLst>
      <p:ext uri="{BB962C8B-B14F-4D97-AF65-F5344CB8AC3E}">
        <p14:creationId xmlns:p14="http://schemas.microsoft.com/office/powerpoint/2010/main" val="236653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1942 short story “Runaround” by Isaac Asimov</a:t>
            </a:r>
          </a:p>
          <a:p>
            <a:endParaRPr lang="en-US" dirty="0"/>
          </a:p>
        </p:txBody>
      </p:sp>
      <p:sp>
        <p:nvSpPr>
          <p:cNvPr id="4" name="Slide Number Placeholder 3"/>
          <p:cNvSpPr>
            <a:spLocks noGrp="1"/>
          </p:cNvSpPr>
          <p:nvPr>
            <p:ph type="sldNum" sz="quarter" idx="10"/>
          </p:nvPr>
        </p:nvSpPr>
        <p:spPr/>
        <p:txBody>
          <a:bodyPr/>
          <a:lstStyle/>
          <a:p>
            <a:fld id="{C064E6BC-85D8-4399-BEFF-92E66ACE389E}" type="slidenum">
              <a:rPr lang="en-US" smtClean="0"/>
              <a:t>23</a:t>
            </a:fld>
            <a:endParaRPr lang="en-US"/>
          </a:p>
        </p:txBody>
      </p:sp>
    </p:spTree>
    <p:extLst>
      <p:ext uri="{BB962C8B-B14F-4D97-AF65-F5344CB8AC3E}">
        <p14:creationId xmlns:p14="http://schemas.microsoft.com/office/powerpoint/2010/main" val="336705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750DA-8F83-48BF-8724-41A6262401A6}"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59917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750DA-8F83-48BF-8724-41A6262401A6}"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287419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750DA-8F83-48BF-8724-41A6262401A6}"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23460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750DA-8F83-48BF-8724-41A6262401A6}"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50061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A750DA-8F83-48BF-8724-41A6262401A6}"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5679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750DA-8F83-48BF-8724-41A6262401A6}"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79096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750DA-8F83-48BF-8724-41A6262401A6}"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360379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750DA-8F83-48BF-8724-41A6262401A6}"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07055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750DA-8F83-48BF-8724-41A6262401A6}"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55108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A750DA-8F83-48BF-8724-41A6262401A6}"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424701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A750DA-8F83-48BF-8724-41A6262401A6}"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620E3-24EE-4AE7-AD13-D6686E5AD1D0}" type="slidenum">
              <a:rPr lang="en-US" smtClean="0"/>
              <a:t>‹#›</a:t>
            </a:fld>
            <a:endParaRPr lang="en-US"/>
          </a:p>
        </p:txBody>
      </p:sp>
    </p:spTree>
    <p:extLst>
      <p:ext uri="{BB962C8B-B14F-4D97-AF65-F5344CB8AC3E}">
        <p14:creationId xmlns:p14="http://schemas.microsoft.com/office/powerpoint/2010/main" val="162912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50DA-8F83-48BF-8724-41A6262401A6}" type="datetimeFigureOut">
              <a:rPr lang="en-US" smtClean="0"/>
              <a:t>11/20/2018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620E3-24EE-4AE7-AD13-D6686E5AD1D0}" type="slidenum">
              <a:rPr lang="en-US" smtClean="0"/>
              <a:t>‹#›</a:t>
            </a:fld>
            <a:endParaRPr lang="en-US"/>
          </a:p>
        </p:txBody>
      </p:sp>
    </p:spTree>
    <p:extLst>
      <p:ext uri="{BB962C8B-B14F-4D97-AF65-F5344CB8AC3E}">
        <p14:creationId xmlns:p14="http://schemas.microsoft.com/office/powerpoint/2010/main" val="21117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Knowledg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wikipedia.org/wiki/Data_mining" TargetMode="External"/><Relationship Id="rId4" Type="http://schemas.openxmlformats.org/officeDocument/2006/relationships/hyperlink" Target="https://en.wikipedia.org/wiki/Da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928" y="456319"/>
            <a:ext cx="11542143" cy="1741607"/>
          </a:xfrm>
        </p:spPr>
        <p:txBody>
          <a:bodyPr>
            <a:normAutofit fontScale="90000"/>
          </a:bodyPr>
          <a:lstStyle/>
          <a:p>
            <a:r>
              <a:rPr lang="en-US" dirty="0" smtClean="0"/>
              <a:t/>
            </a:r>
            <a:br>
              <a:rPr lang="en-US" dirty="0" smtClean="0"/>
            </a:br>
            <a:r>
              <a:rPr lang="en-US" dirty="0" smtClean="0"/>
              <a:t>Artificial Intelligence: Past, Present and Prospects</a:t>
            </a:r>
            <a:endParaRPr lang="en-US" dirty="0"/>
          </a:p>
        </p:txBody>
      </p:sp>
      <p:sp>
        <p:nvSpPr>
          <p:cNvPr id="3" name="Subtitle 2"/>
          <p:cNvSpPr>
            <a:spLocks noGrp="1"/>
          </p:cNvSpPr>
          <p:nvPr>
            <p:ph type="subTitle" idx="1"/>
          </p:nvPr>
        </p:nvSpPr>
        <p:spPr>
          <a:xfrm>
            <a:off x="1054100" y="3714044"/>
            <a:ext cx="6642100" cy="2151918"/>
          </a:xfrm>
        </p:spPr>
        <p:txBody>
          <a:bodyPr>
            <a:normAutofit/>
          </a:bodyPr>
          <a:lstStyle/>
          <a:p>
            <a:r>
              <a:rPr lang="en-US" dirty="0" smtClean="0"/>
              <a:t>Steven </a:t>
            </a:r>
            <a:r>
              <a:rPr lang="en-US" dirty="0" err="1" smtClean="0"/>
              <a:t>Gollmer</a:t>
            </a:r>
            <a:r>
              <a:rPr lang="en-US" dirty="0" smtClean="0"/>
              <a:t>, Dept. Science and Mathematics</a:t>
            </a:r>
          </a:p>
          <a:p>
            <a:r>
              <a:rPr lang="en-US" dirty="0" smtClean="0"/>
              <a:t>Cedarville University</a:t>
            </a:r>
          </a:p>
          <a:p>
            <a:r>
              <a:rPr lang="en-US" dirty="0" smtClean="0"/>
              <a:t>(October 1, 2018)</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678" y="1930400"/>
            <a:ext cx="4161822" cy="4927600"/>
          </a:xfrm>
          <a:prstGeom prst="rect">
            <a:avLst/>
          </a:prstGeom>
        </p:spPr>
      </p:pic>
      <p:sp>
        <p:nvSpPr>
          <p:cNvPr id="5" name="TextBox 4"/>
          <p:cNvSpPr txBox="1"/>
          <p:nvPr/>
        </p:nvSpPr>
        <p:spPr>
          <a:xfrm>
            <a:off x="4807694" y="6373425"/>
            <a:ext cx="3031984" cy="369332"/>
          </a:xfrm>
          <a:prstGeom prst="rect">
            <a:avLst/>
          </a:prstGeom>
          <a:noFill/>
        </p:spPr>
        <p:txBody>
          <a:bodyPr wrap="none" rtlCol="0">
            <a:spAutoFit/>
          </a:bodyPr>
          <a:lstStyle/>
          <a:p>
            <a:r>
              <a:rPr lang="en-US" dirty="0" smtClean="0"/>
              <a:t>Machine Learning, </a:t>
            </a:r>
            <a:r>
              <a:rPr lang="en-US" dirty="0" err="1" smtClean="0"/>
              <a:t>xkcd</a:t>
            </a:r>
            <a:r>
              <a:rPr lang="en-US" dirty="0" smtClean="0"/>
              <a:t> </a:t>
            </a:r>
            <a:r>
              <a:rPr lang="en-US" dirty="0" smtClean="0"/>
              <a:t>#1838</a:t>
            </a:r>
            <a:endParaRPr lang="en-US" dirty="0"/>
          </a:p>
        </p:txBody>
      </p:sp>
    </p:spTree>
    <p:extLst>
      <p:ext uri="{BB962C8B-B14F-4D97-AF65-F5344CB8AC3E}">
        <p14:creationId xmlns:p14="http://schemas.microsoft.com/office/powerpoint/2010/main" val="2493622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03854" y="205274"/>
            <a:ext cx="10879494" cy="6120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187215" y="1766619"/>
            <a:ext cx="6512767" cy="33123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24333" y="2983012"/>
            <a:ext cx="3076875" cy="170095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90356" y="1128296"/>
            <a:ext cx="3593869" cy="584775"/>
          </a:xfrm>
          <a:prstGeom prst="rect">
            <a:avLst/>
          </a:prstGeom>
          <a:noFill/>
        </p:spPr>
        <p:txBody>
          <a:bodyPr wrap="none" rtlCol="0">
            <a:spAutoFit/>
          </a:bodyPr>
          <a:lstStyle/>
          <a:p>
            <a:r>
              <a:rPr lang="en-US" sz="3200" dirty="0" smtClean="0"/>
              <a:t>Artificial Intelligence</a:t>
            </a:r>
            <a:endParaRPr lang="en-US" sz="2400" dirty="0"/>
          </a:p>
        </p:txBody>
      </p:sp>
      <p:sp>
        <p:nvSpPr>
          <p:cNvPr id="6" name="TextBox 5"/>
          <p:cNvSpPr txBox="1"/>
          <p:nvPr/>
        </p:nvSpPr>
        <p:spPr>
          <a:xfrm>
            <a:off x="3344912" y="2172703"/>
            <a:ext cx="3167855" cy="584775"/>
          </a:xfrm>
          <a:prstGeom prst="rect">
            <a:avLst/>
          </a:prstGeom>
          <a:noFill/>
        </p:spPr>
        <p:txBody>
          <a:bodyPr wrap="none" rtlCol="0">
            <a:spAutoFit/>
          </a:bodyPr>
          <a:lstStyle/>
          <a:p>
            <a:r>
              <a:rPr lang="en-US" sz="3200" dirty="0" smtClean="0"/>
              <a:t>Machine Learning</a:t>
            </a:r>
            <a:endParaRPr lang="en-US" sz="2400" dirty="0"/>
          </a:p>
        </p:txBody>
      </p:sp>
      <p:sp>
        <p:nvSpPr>
          <p:cNvPr id="7" name="TextBox 6"/>
          <p:cNvSpPr txBox="1"/>
          <p:nvPr/>
        </p:nvSpPr>
        <p:spPr>
          <a:xfrm>
            <a:off x="2166582" y="3541101"/>
            <a:ext cx="2592376" cy="584775"/>
          </a:xfrm>
          <a:prstGeom prst="rect">
            <a:avLst/>
          </a:prstGeom>
          <a:noFill/>
        </p:spPr>
        <p:txBody>
          <a:bodyPr wrap="none" rtlCol="0">
            <a:spAutoFit/>
          </a:bodyPr>
          <a:lstStyle/>
          <a:p>
            <a:r>
              <a:rPr lang="en-US" sz="3200" dirty="0" smtClean="0"/>
              <a:t>Deep Learning</a:t>
            </a:r>
            <a:endParaRPr lang="en-US" sz="2400" dirty="0"/>
          </a:p>
        </p:txBody>
      </p:sp>
    </p:spTree>
    <p:extLst>
      <p:ext uri="{BB962C8B-B14F-4D97-AF65-F5344CB8AC3E}">
        <p14:creationId xmlns:p14="http://schemas.microsoft.com/office/powerpoint/2010/main" val="327605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Neural Machine Translation System</a:t>
            </a:r>
            <a:endParaRPr lang="en-US" dirty="0"/>
          </a:p>
        </p:txBody>
      </p:sp>
      <p:sp>
        <p:nvSpPr>
          <p:cNvPr id="3" name="Content Placeholder 2"/>
          <p:cNvSpPr>
            <a:spLocks noGrp="1"/>
          </p:cNvSpPr>
          <p:nvPr>
            <p:ph idx="1"/>
          </p:nvPr>
        </p:nvSpPr>
        <p:spPr>
          <a:xfrm>
            <a:off x="838200" y="1518250"/>
            <a:ext cx="8840638" cy="5055078"/>
          </a:xfrm>
        </p:spPr>
        <p:txBody>
          <a:bodyPr>
            <a:normAutofit/>
          </a:bodyPr>
          <a:lstStyle/>
          <a:p>
            <a:r>
              <a:rPr lang="en-US" dirty="0" smtClean="0"/>
              <a:t>How do you put together a language translator program?</a:t>
            </a:r>
          </a:p>
          <a:p>
            <a:pPr lvl="1"/>
            <a:r>
              <a:rPr lang="en-US" dirty="0" smtClean="0"/>
              <a:t>Word by word translation</a:t>
            </a:r>
          </a:p>
          <a:p>
            <a:pPr lvl="1"/>
            <a:r>
              <a:rPr lang="en-US" dirty="0" smtClean="0"/>
              <a:t>Exceptions for idioms</a:t>
            </a:r>
          </a:p>
          <a:p>
            <a:pPr lvl="1"/>
            <a:r>
              <a:rPr lang="en-US" dirty="0" smtClean="0"/>
              <a:t>Validate grammar</a:t>
            </a:r>
          </a:p>
          <a:p>
            <a:pPr lvl="1"/>
            <a:r>
              <a:rPr lang="en-US" dirty="0" smtClean="0"/>
              <a:t>Done as a 1-1 mapping of languages</a:t>
            </a:r>
          </a:p>
          <a:p>
            <a:r>
              <a:rPr lang="en-US" dirty="0" smtClean="0"/>
              <a:t>Neural Machine Translations</a:t>
            </a:r>
          </a:p>
          <a:p>
            <a:pPr lvl="1"/>
            <a:r>
              <a:rPr lang="en-US" dirty="0" smtClean="0"/>
              <a:t>Google switched to this Nov. 16, 2016</a:t>
            </a:r>
          </a:p>
          <a:p>
            <a:pPr lvl="1"/>
            <a:r>
              <a:rPr lang="en-US" dirty="0" smtClean="0"/>
              <a:t>Included 8 language pairs</a:t>
            </a:r>
            <a:endParaRPr lang="en-US" dirty="0"/>
          </a:p>
          <a:p>
            <a:pPr lvl="1"/>
            <a:r>
              <a:rPr lang="en-US" dirty="0" smtClean="0"/>
              <a:t>Appears to form a “interlingua”</a:t>
            </a:r>
          </a:p>
          <a:p>
            <a:pPr lvl="1"/>
            <a:r>
              <a:rPr lang="en-US" dirty="0" smtClean="0"/>
              <a:t>Representation recognizes sentence and word similarities between languages.</a:t>
            </a:r>
          </a:p>
          <a:p>
            <a:pPr lvl="1"/>
            <a:r>
              <a:rPr lang="en-US" dirty="0" smtClean="0"/>
              <a:t>Cut down errors by 55 – 85%</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072" y="2343210"/>
            <a:ext cx="5164151" cy="2763628"/>
          </a:xfrm>
          <a:prstGeom prst="rect">
            <a:avLst/>
          </a:prstGeom>
        </p:spPr>
      </p:pic>
    </p:spTree>
    <p:extLst>
      <p:ext uri="{BB962C8B-B14F-4D97-AF65-F5344CB8AC3E}">
        <p14:creationId xmlns:p14="http://schemas.microsoft.com/office/powerpoint/2010/main" val="417738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Auto-tagging Photographs</a:t>
            </a:r>
            <a:endParaRPr lang="en-US" dirty="0"/>
          </a:p>
        </p:txBody>
      </p:sp>
      <p:sp>
        <p:nvSpPr>
          <p:cNvPr id="3" name="Content Placeholder 2"/>
          <p:cNvSpPr>
            <a:spLocks noGrp="1"/>
          </p:cNvSpPr>
          <p:nvPr>
            <p:ph idx="1"/>
          </p:nvPr>
        </p:nvSpPr>
        <p:spPr>
          <a:xfrm>
            <a:off x="475891" y="1647644"/>
            <a:ext cx="7753709" cy="5032375"/>
          </a:xfrm>
        </p:spPr>
        <p:txBody>
          <a:bodyPr>
            <a:normAutofit/>
          </a:bodyPr>
          <a:lstStyle/>
          <a:p>
            <a:r>
              <a:rPr lang="en-US" dirty="0" smtClean="0"/>
              <a:t>Facial recognition software is used to group photos together and suggest who should be tagged.</a:t>
            </a:r>
          </a:p>
          <a:p>
            <a:r>
              <a:rPr lang="en-US" dirty="0" smtClean="0"/>
              <a:t>Law enforcement databases</a:t>
            </a:r>
          </a:p>
          <a:p>
            <a:pPr lvl="1"/>
            <a:r>
              <a:rPr lang="en-US" dirty="0" smtClean="0"/>
              <a:t>Super Bowl XXXV – Fans faces scanned and 19 individuals with outstanding warrants were identified.</a:t>
            </a:r>
          </a:p>
          <a:p>
            <a:pPr lvl="1"/>
            <a:r>
              <a:rPr lang="en-US" dirty="0" smtClean="0"/>
              <a:t>50% of U.S. adults have photo of face in at least one database used by police facial-recognition systems.</a:t>
            </a:r>
          </a:p>
          <a:p>
            <a:r>
              <a:rPr lang="en-US" dirty="0" smtClean="0"/>
              <a:t>Facebook’s </a:t>
            </a:r>
            <a:r>
              <a:rPr lang="en-US" dirty="0" err="1" smtClean="0"/>
              <a:t>DeepFace</a:t>
            </a:r>
            <a:endParaRPr lang="en-US" dirty="0" smtClean="0"/>
          </a:p>
          <a:p>
            <a:pPr lvl="1"/>
            <a:r>
              <a:rPr lang="en-US" dirty="0" smtClean="0"/>
              <a:t>Uses a nine-layer neural net.</a:t>
            </a:r>
          </a:p>
          <a:p>
            <a:pPr lvl="1"/>
            <a:r>
              <a:rPr lang="en-US" dirty="0" smtClean="0"/>
              <a:t>Trained on 4,000 face using 4 million images</a:t>
            </a:r>
            <a:endParaRPr lang="en-US" dirty="0"/>
          </a:p>
          <a:p>
            <a:pPr lvl="1"/>
            <a:r>
              <a:rPr lang="en-US" dirty="0" smtClean="0"/>
              <a:t>Has an accuracy of 97%.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135" y="365125"/>
            <a:ext cx="4935865" cy="3295291"/>
          </a:xfrm>
          <a:prstGeom prst="rect">
            <a:avLst/>
          </a:prstGeom>
        </p:spPr>
      </p:pic>
    </p:spTree>
    <p:extLst>
      <p:ext uri="{BB962C8B-B14F-4D97-AF65-F5344CB8AC3E}">
        <p14:creationId xmlns:p14="http://schemas.microsoft.com/office/powerpoint/2010/main" val="1807804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Brain</a:t>
            </a:r>
            <a:endParaRPr lang="en-US" dirty="0"/>
          </a:p>
        </p:txBody>
      </p:sp>
      <p:sp>
        <p:nvSpPr>
          <p:cNvPr id="3" name="Content Placeholder 2"/>
          <p:cNvSpPr>
            <a:spLocks noGrp="1"/>
          </p:cNvSpPr>
          <p:nvPr>
            <p:ph idx="1"/>
          </p:nvPr>
        </p:nvSpPr>
        <p:spPr>
          <a:xfrm>
            <a:off x="838200" y="1825625"/>
            <a:ext cx="7943491" cy="4795044"/>
          </a:xfrm>
        </p:spPr>
        <p:txBody>
          <a:bodyPr>
            <a:normAutofit fontScale="92500" lnSpcReduction="10000"/>
          </a:bodyPr>
          <a:lstStyle/>
          <a:p>
            <a:r>
              <a:rPr lang="en-US" dirty="0" smtClean="0"/>
              <a:t>Use deep learning techniques to solve the problem of Artificial Intelligence</a:t>
            </a:r>
          </a:p>
          <a:p>
            <a:pPr lvl="1"/>
            <a:r>
              <a:rPr lang="en-US" dirty="0" smtClean="0"/>
              <a:t>Began as a closed source project called </a:t>
            </a:r>
            <a:r>
              <a:rPr lang="en-US" dirty="0" err="1" smtClean="0"/>
              <a:t>DistBelief</a:t>
            </a:r>
            <a:r>
              <a:rPr lang="en-US" dirty="0" smtClean="0"/>
              <a:t>.</a:t>
            </a:r>
          </a:p>
          <a:p>
            <a:pPr lvl="1"/>
            <a:r>
              <a:rPr lang="en-US" dirty="0" smtClean="0"/>
              <a:t>Open source version is called </a:t>
            </a:r>
            <a:r>
              <a:rPr lang="en-US" dirty="0" err="1" smtClean="0"/>
              <a:t>TensorFlow</a:t>
            </a:r>
            <a:r>
              <a:rPr lang="en-US" dirty="0" smtClean="0"/>
              <a:t>.</a:t>
            </a:r>
          </a:p>
          <a:p>
            <a:pPr lvl="1"/>
            <a:r>
              <a:rPr lang="en-US" dirty="0" smtClean="0"/>
              <a:t>Tensor Processing Units developed for data centers</a:t>
            </a:r>
          </a:p>
          <a:p>
            <a:r>
              <a:rPr lang="en-US" dirty="0" smtClean="0"/>
              <a:t>Unsupervised Learning in 2012</a:t>
            </a:r>
          </a:p>
          <a:p>
            <a:pPr lvl="1"/>
            <a:r>
              <a:rPr lang="en-US" dirty="0" smtClean="0"/>
              <a:t>16,000 processor cores</a:t>
            </a:r>
          </a:p>
          <a:p>
            <a:pPr lvl="1"/>
            <a:r>
              <a:rPr lang="en-US" dirty="0" smtClean="0"/>
              <a:t>10 million random YouTube thumbnails</a:t>
            </a:r>
          </a:p>
          <a:p>
            <a:pPr lvl="1"/>
            <a:r>
              <a:rPr lang="en-US" dirty="0" smtClean="0"/>
              <a:t>Neural network with 1 billion connections</a:t>
            </a:r>
          </a:p>
          <a:p>
            <a:pPr lvl="1"/>
            <a:r>
              <a:rPr lang="en-US" dirty="0" smtClean="0"/>
              <a:t>81.7% accurate at detecting faces</a:t>
            </a:r>
          </a:p>
          <a:p>
            <a:pPr lvl="1"/>
            <a:r>
              <a:rPr lang="en-US" dirty="0" smtClean="0"/>
              <a:t>74.8% accurate identifying cats</a:t>
            </a:r>
          </a:p>
          <a:p>
            <a:r>
              <a:rPr lang="en-US" dirty="0" smtClean="0"/>
              <a:t>Goal – Develop a universal AI machine (any information anywhere)</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251" y="4001294"/>
            <a:ext cx="3028950" cy="2619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8251" y="854131"/>
            <a:ext cx="3028950" cy="2402625"/>
          </a:xfrm>
          <a:prstGeom prst="rect">
            <a:avLst/>
          </a:prstGeom>
        </p:spPr>
      </p:pic>
    </p:spTree>
    <p:extLst>
      <p:ext uri="{BB962C8B-B14F-4D97-AF65-F5344CB8AC3E}">
        <p14:creationId xmlns:p14="http://schemas.microsoft.com/office/powerpoint/2010/main" val="182540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as a Service (</a:t>
            </a:r>
            <a:r>
              <a:rPr lang="en-US" dirty="0" err="1" smtClean="0"/>
              <a:t>MLaaS</a:t>
            </a:r>
            <a:r>
              <a:rPr lang="en-US" dirty="0" smtClean="0"/>
              <a:t>)</a:t>
            </a:r>
            <a:endParaRPr lang="en-US" dirty="0"/>
          </a:p>
        </p:txBody>
      </p:sp>
      <p:sp>
        <p:nvSpPr>
          <p:cNvPr id="3" name="Content Placeholder 2"/>
          <p:cNvSpPr>
            <a:spLocks noGrp="1"/>
          </p:cNvSpPr>
          <p:nvPr>
            <p:ph idx="1"/>
          </p:nvPr>
        </p:nvSpPr>
        <p:spPr>
          <a:xfrm>
            <a:off x="838200" y="1879600"/>
            <a:ext cx="10515600" cy="4297363"/>
          </a:xfrm>
        </p:spPr>
        <p:txBody>
          <a:bodyPr>
            <a:normAutofit/>
          </a:bodyPr>
          <a:lstStyle/>
          <a:p>
            <a:r>
              <a:rPr lang="en-US" dirty="0" smtClean="0"/>
              <a:t>Cloud services providing</a:t>
            </a:r>
          </a:p>
          <a:p>
            <a:pPr lvl="1"/>
            <a:r>
              <a:rPr lang="en-US" dirty="0" smtClean="0"/>
              <a:t>Data preprocessing</a:t>
            </a:r>
          </a:p>
          <a:p>
            <a:pPr lvl="1"/>
            <a:r>
              <a:rPr lang="en-US" dirty="0" smtClean="0"/>
              <a:t>Model training</a:t>
            </a:r>
          </a:p>
          <a:p>
            <a:pPr lvl="1"/>
            <a:r>
              <a:rPr lang="en-US" dirty="0" smtClean="0"/>
              <a:t>Model evaluation</a:t>
            </a:r>
          </a:p>
          <a:p>
            <a:r>
              <a:rPr lang="en-US" dirty="0" smtClean="0"/>
              <a:t>Major Players</a:t>
            </a:r>
          </a:p>
          <a:p>
            <a:pPr lvl="1"/>
            <a:r>
              <a:rPr lang="en-US" dirty="0" smtClean="0"/>
              <a:t>Amazon ML (</a:t>
            </a:r>
            <a:r>
              <a:rPr lang="en-US" dirty="0" err="1" smtClean="0"/>
              <a:t>SageMaker</a:t>
            </a:r>
            <a:r>
              <a:rPr lang="en-US" dirty="0" smtClean="0"/>
              <a:t> – ML environment)</a:t>
            </a:r>
          </a:p>
          <a:p>
            <a:pPr lvl="1"/>
            <a:r>
              <a:rPr lang="en-US" dirty="0" smtClean="0"/>
              <a:t>Microsoft Azure ML (ML Studio – ML environment)</a:t>
            </a:r>
          </a:p>
          <a:p>
            <a:pPr lvl="1"/>
            <a:r>
              <a:rPr lang="en-US" dirty="0" smtClean="0"/>
              <a:t>Google Cloud AI (</a:t>
            </a:r>
            <a:r>
              <a:rPr lang="en-US" dirty="0" err="1" smtClean="0"/>
              <a:t>TensorFlow</a:t>
            </a:r>
            <a:r>
              <a:rPr lang="en-US" dirty="0" smtClean="0"/>
              <a:t> – Open source ML library)</a:t>
            </a:r>
          </a:p>
          <a:p>
            <a:r>
              <a:rPr lang="en-US" dirty="0" smtClean="0"/>
              <a:t>Provide model training/deployment with little data science expertise</a:t>
            </a:r>
            <a:endParaRPr lang="en-US" dirty="0"/>
          </a:p>
        </p:txBody>
      </p:sp>
    </p:spTree>
    <p:extLst>
      <p:ext uri="{BB962C8B-B14F-4D97-AF65-F5344CB8AC3E}">
        <p14:creationId xmlns:p14="http://schemas.microsoft.com/office/powerpoint/2010/main" val="250409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3108"/>
          </a:xfrm>
        </p:spPr>
        <p:txBody>
          <a:bodyPr/>
          <a:lstStyle/>
          <a:p>
            <a:r>
              <a:rPr lang="en-US" dirty="0" smtClean="0"/>
              <a:t>Amazon ML </a:t>
            </a:r>
            <a:endParaRPr lang="en-US" dirty="0"/>
          </a:p>
        </p:txBody>
      </p:sp>
      <p:sp>
        <p:nvSpPr>
          <p:cNvPr id="3" name="Content Placeholder 2"/>
          <p:cNvSpPr>
            <a:spLocks noGrp="1"/>
          </p:cNvSpPr>
          <p:nvPr>
            <p:ph idx="1"/>
          </p:nvPr>
        </p:nvSpPr>
        <p:spPr>
          <a:xfrm>
            <a:off x="6604518" y="636325"/>
            <a:ext cx="5338666" cy="541273"/>
          </a:xfrm>
        </p:spPr>
        <p:txBody>
          <a:bodyPr/>
          <a:lstStyle/>
          <a:p>
            <a:r>
              <a:rPr lang="en-US" dirty="0"/>
              <a:t>https://aws.amazon.com/free/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598" y="1448233"/>
            <a:ext cx="10232202" cy="5183640"/>
          </a:xfrm>
          <a:prstGeom prst="rect">
            <a:avLst/>
          </a:prstGeom>
        </p:spPr>
      </p:pic>
    </p:spTree>
    <p:extLst>
      <p:ext uri="{BB962C8B-B14F-4D97-AF65-F5344CB8AC3E}">
        <p14:creationId xmlns:p14="http://schemas.microsoft.com/office/powerpoint/2010/main" val="370995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7" y="0"/>
            <a:ext cx="10515600" cy="1325563"/>
          </a:xfrm>
        </p:spPr>
        <p:txBody>
          <a:bodyPr/>
          <a:lstStyle/>
          <a:p>
            <a:r>
              <a:rPr lang="en-US" dirty="0" smtClean="0"/>
              <a:t>Azure ML Studio</a:t>
            </a:r>
            <a:endParaRPr lang="en-US" dirty="0"/>
          </a:p>
        </p:txBody>
      </p:sp>
      <p:sp>
        <p:nvSpPr>
          <p:cNvPr id="3" name="Content Placeholder 2"/>
          <p:cNvSpPr>
            <a:spLocks noGrp="1"/>
          </p:cNvSpPr>
          <p:nvPr>
            <p:ph idx="1"/>
          </p:nvPr>
        </p:nvSpPr>
        <p:spPr>
          <a:xfrm>
            <a:off x="483637" y="6204759"/>
            <a:ext cx="10515600" cy="653241"/>
          </a:xfrm>
        </p:spPr>
        <p:txBody>
          <a:bodyPr/>
          <a:lstStyle/>
          <a:p>
            <a:r>
              <a:rPr lang="en-US" dirty="0"/>
              <a:t>https://azure.microsoft.com/en-us/free/services/machine-learning/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893" y="1010501"/>
            <a:ext cx="10328712" cy="5194258"/>
          </a:xfrm>
          <a:prstGeom prst="rect">
            <a:avLst/>
          </a:prstGeom>
        </p:spPr>
      </p:pic>
    </p:spTree>
    <p:extLst>
      <p:ext uri="{BB962C8B-B14F-4D97-AF65-F5344CB8AC3E}">
        <p14:creationId xmlns:p14="http://schemas.microsoft.com/office/powerpoint/2010/main" val="387851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TensorFlow</a:t>
            </a:r>
            <a:r>
              <a:rPr lang="en-US" dirty="0" smtClean="0"/>
              <a:t> Playground – Neural Network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321" y="1593809"/>
            <a:ext cx="8919726" cy="4993701"/>
          </a:xfrm>
          <a:prstGeom prst="rect">
            <a:avLst/>
          </a:prstGeom>
        </p:spPr>
      </p:pic>
      <p:sp>
        <p:nvSpPr>
          <p:cNvPr id="3" name="Content Placeholder 2"/>
          <p:cNvSpPr>
            <a:spLocks noGrp="1"/>
          </p:cNvSpPr>
          <p:nvPr>
            <p:ph idx="1"/>
          </p:nvPr>
        </p:nvSpPr>
        <p:spPr>
          <a:xfrm>
            <a:off x="6368143" y="6186098"/>
            <a:ext cx="5655906" cy="671902"/>
          </a:xfrm>
          <a:solidFill>
            <a:schemeClr val="bg1">
              <a:alpha val="50196"/>
            </a:schemeClr>
          </a:solidFill>
        </p:spPr>
        <p:txBody>
          <a:bodyPr/>
          <a:lstStyle/>
          <a:p>
            <a:r>
              <a:rPr lang="en-US" dirty="0" smtClean="0"/>
              <a:t>https://playground.tensorflow.org</a:t>
            </a:r>
            <a:endParaRPr lang="en-US" dirty="0"/>
          </a:p>
        </p:txBody>
      </p:sp>
    </p:spTree>
    <p:extLst>
      <p:ext uri="{BB962C8B-B14F-4D97-AF65-F5344CB8AC3E}">
        <p14:creationId xmlns:p14="http://schemas.microsoft.com/office/powerpoint/2010/main" val="5788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Computing</a:t>
            </a:r>
            <a:endParaRPr lang="en-US" dirty="0"/>
          </a:p>
        </p:txBody>
      </p:sp>
      <p:sp>
        <p:nvSpPr>
          <p:cNvPr id="3" name="Content Placeholder 2"/>
          <p:cNvSpPr>
            <a:spLocks noGrp="1"/>
          </p:cNvSpPr>
          <p:nvPr>
            <p:ph idx="1"/>
          </p:nvPr>
        </p:nvSpPr>
        <p:spPr>
          <a:xfrm>
            <a:off x="410547" y="2015412"/>
            <a:ext cx="5094515" cy="4273421"/>
          </a:xfrm>
        </p:spPr>
        <p:txBody>
          <a:bodyPr>
            <a:normAutofit lnSpcReduction="10000"/>
          </a:bodyPr>
          <a:lstStyle/>
          <a:p>
            <a:r>
              <a:rPr lang="en-US" dirty="0" smtClean="0"/>
              <a:t>Entangled quantum states</a:t>
            </a:r>
          </a:p>
          <a:p>
            <a:pPr lvl="1"/>
            <a:r>
              <a:rPr lang="en-US" dirty="0" smtClean="0"/>
              <a:t>Qbit can be in both a true and false state simultaneously</a:t>
            </a:r>
          </a:p>
          <a:p>
            <a:pPr lvl="1"/>
            <a:r>
              <a:rPr lang="en-US" dirty="0" smtClean="0"/>
              <a:t>Multiple entangled bits can be in 2</a:t>
            </a:r>
            <a:r>
              <a:rPr lang="en-US" baseline="30000" dirty="0" smtClean="0"/>
              <a:t>n</a:t>
            </a:r>
            <a:r>
              <a:rPr lang="en-US" dirty="0" smtClean="0"/>
              <a:t> states </a:t>
            </a:r>
          </a:p>
          <a:p>
            <a:pPr lvl="1"/>
            <a:r>
              <a:rPr lang="en-US" dirty="0" smtClean="0"/>
              <a:t>Operate at temperatures 0 K</a:t>
            </a:r>
            <a:endParaRPr lang="en-US" dirty="0"/>
          </a:p>
          <a:p>
            <a:r>
              <a:rPr lang="en-US" dirty="0" smtClean="0"/>
              <a:t>D-Wave</a:t>
            </a:r>
          </a:p>
          <a:p>
            <a:pPr lvl="1"/>
            <a:r>
              <a:rPr lang="en-US" dirty="0" smtClean="0"/>
              <a:t>128 bits</a:t>
            </a:r>
          </a:p>
          <a:p>
            <a:pPr lvl="1"/>
            <a:r>
              <a:rPr lang="en-US" dirty="0" smtClean="0"/>
              <a:t>Uses Josephson Junctions</a:t>
            </a:r>
          </a:p>
          <a:p>
            <a:pPr lvl="1"/>
            <a:r>
              <a:rPr lang="en-US" dirty="0" smtClean="0"/>
              <a:t>May not be true quantum computing</a:t>
            </a:r>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965" y="1908110"/>
            <a:ext cx="6504035" cy="4488024"/>
          </a:xfrm>
          <a:prstGeom prst="rect">
            <a:avLst/>
          </a:prstGeom>
        </p:spPr>
      </p:pic>
    </p:spTree>
    <p:extLst>
      <p:ext uri="{BB962C8B-B14F-4D97-AF65-F5344CB8AC3E}">
        <p14:creationId xmlns:p14="http://schemas.microsoft.com/office/powerpoint/2010/main" val="397948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Computing at Google AI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92716"/>
            <a:ext cx="9873343" cy="4940811"/>
          </a:xfrm>
          <a:prstGeom prst="rect">
            <a:avLst/>
          </a:prstGeom>
        </p:spPr>
      </p:pic>
      <p:sp>
        <p:nvSpPr>
          <p:cNvPr id="3" name="Content Placeholder 2"/>
          <p:cNvSpPr>
            <a:spLocks noGrp="1"/>
          </p:cNvSpPr>
          <p:nvPr>
            <p:ph idx="1"/>
          </p:nvPr>
        </p:nvSpPr>
        <p:spPr>
          <a:xfrm>
            <a:off x="838200" y="6010915"/>
            <a:ext cx="10515600" cy="522612"/>
          </a:xfrm>
          <a:solidFill>
            <a:schemeClr val="bg1">
              <a:alpha val="50000"/>
            </a:schemeClr>
          </a:solidFill>
        </p:spPr>
        <p:txBody>
          <a:bodyPr/>
          <a:lstStyle/>
          <a:p>
            <a:r>
              <a:rPr lang="en-US" dirty="0"/>
              <a:t>https://ai.google/research/teams/applied-science/quantum-ai/</a:t>
            </a:r>
          </a:p>
        </p:txBody>
      </p:sp>
    </p:spTree>
    <p:extLst>
      <p:ext uri="{BB962C8B-B14F-4D97-AF65-F5344CB8AC3E}">
        <p14:creationId xmlns:p14="http://schemas.microsoft.com/office/powerpoint/2010/main" val="36139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Science Working Group</a:t>
            </a:r>
            <a:endParaRPr lang="en-US" dirty="0"/>
          </a:p>
        </p:txBody>
      </p:sp>
      <p:sp>
        <p:nvSpPr>
          <p:cNvPr id="3" name="Content Placeholder 2"/>
          <p:cNvSpPr>
            <a:spLocks noGrp="1"/>
          </p:cNvSpPr>
          <p:nvPr>
            <p:ph idx="1"/>
          </p:nvPr>
        </p:nvSpPr>
        <p:spPr>
          <a:xfrm>
            <a:off x="838200" y="1825625"/>
            <a:ext cx="10515600" cy="4239273"/>
          </a:xfrm>
        </p:spPr>
        <p:txBody>
          <a:bodyPr>
            <a:normAutofit/>
          </a:bodyPr>
          <a:lstStyle/>
          <a:p>
            <a:r>
              <a:rPr lang="en-US" dirty="0" smtClean="0"/>
              <a:t>Members</a:t>
            </a:r>
          </a:p>
          <a:p>
            <a:pPr lvl="1"/>
            <a:r>
              <a:rPr lang="en-US" dirty="0" smtClean="0">
                <a:solidFill>
                  <a:schemeClr val="accent1">
                    <a:lumMod val="75000"/>
                  </a:schemeClr>
                </a:solidFill>
              </a:rPr>
              <a:t>Steven </a:t>
            </a:r>
            <a:r>
              <a:rPr lang="en-US" dirty="0" err="1">
                <a:solidFill>
                  <a:schemeClr val="accent1">
                    <a:lumMod val="75000"/>
                  </a:schemeClr>
                </a:solidFill>
              </a:rPr>
              <a:t>Gollmer</a:t>
            </a:r>
            <a:r>
              <a:rPr lang="en-US" dirty="0">
                <a:solidFill>
                  <a:schemeClr val="accent1">
                    <a:lumMod val="75000"/>
                  </a:schemeClr>
                </a:solidFill>
              </a:rPr>
              <a:t>, Dept. Science and Mathematics</a:t>
            </a:r>
          </a:p>
          <a:p>
            <a:pPr lvl="1"/>
            <a:r>
              <a:rPr lang="en-US" dirty="0">
                <a:solidFill>
                  <a:schemeClr val="accent1">
                    <a:lumMod val="75000"/>
                  </a:schemeClr>
                </a:solidFill>
              </a:rPr>
              <a:t>John Delano, School of Business</a:t>
            </a:r>
          </a:p>
          <a:p>
            <a:pPr lvl="1"/>
            <a:r>
              <a:rPr lang="en-US" dirty="0">
                <a:solidFill>
                  <a:schemeClr val="accent1">
                    <a:lumMod val="75000"/>
                  </a:schemeClr>
                </a:solidFill>
              </a:rPr>
              <a:t>Mark </a:t>
            </a:r>
            <a:r>
              <a:rPr lang="en-US" dirty="0" err="1">
                <a:solidFill>
                  <a:schemeClr val="accent1">
                    <a:lumMod val="75000"/>
                  </a:schemeClr>
                </a:solidFill>
              </a:rPr>
              <a:t>Gathany</a:t>
            </a:r>
            <a:r>
              <a:rPr lang="en-US" dirty="0">
                <a:solidFill>
                  <a:schemeClr val="accent1">
                    <a:lumMod val="75000"/>
                  </a:schemeClr>
                </a:solidFill>
              </a:rPr>
              <a:t>, Dept. Science and Mathematics</a:t>
            </a:r>
          </a:p>
          <a:p>
            <a:pPr lvl="1"/>
            <a:r>
              <a:rPr lang="en-US" dirty="0">
                <a:solidFill>
                  <a:schemeClr val="accent1">
                    <a:lumMod val="75000"/>
                  </a:schemeClr>
                </a:solidFill>
              </a:rPr>
              <a:t>Tim </a:t>
            </a:r>
            <a:r>
              <a:rPr lang="en-US" dirty="0" err="1">
                <a:solidFill>
                  <a:schemeClr val="accent1">
                    <a:lumMod val="75000"/>
                  </a:schemeClr>
                </a:solidFill>
              </a:rPr>
              <a:t>Tuinstra</a:t>
            </a:r>
            <a:r>
              <a:rPr lang="en-US" dirty="0">
                <a:solidFill>
                  <a:schemeClr val="accent1">
                    <a:lumMod val="75000"/>
                  </a:schemeClr>
                </a:solidFill>
              </a:rPr>
              <a:t>, School of Engineering</a:t>
            </a:r>
          </a:p>
          <a:p>
            <a:pPr lvl="1"/>
            <a:r>
              <a:rPr lang="en-US" dirty="0">
                <a:solidFill>
                  <a:schemeClr val="accent1">
                    <a:lumMod val="75000"/>
                  </a:schemeClr>
                </a:solidFill>
              </a:rPr>
              <a:t>Ashley Holland, Dept. Science and Mathematics</a:t>
            </a:r>
          </a:p>
          <a:p>
            <a:r>
              <a:rPr lang="en-US" dirty="0" smtClean="0"/>
              <a:t>Goals</a:t>
            </a:r>
          </a:p>
          <a:p>
            <a:pPr lvl="1"/>
            <a:r>
              <a:rPr lang="en-US" dirty="0" smtClean="0">
                <a:solidFill>
                  <a:schemeClr val="accent1">
                    <a:lumMod val="75000"/>
                  </a:schemeClr>
                </a:solidFill>
              </a:rPr>
              <a:t>Conduct data science seminars</a:t>
            </a:r>
          </a:p>
          <a:p>
            <a:pPr lvl="1"/>
            <a:r>
              <a:rPr lang="en-US" dirty="0" smtClean="0">
                <a:solidFill>
                  <a:schemeClr val="accent1">
                    <a:lumMod val="75000"/>
                  </a:schemeClr>
                </a:solidFill>
              </a:rPr>
              <a:t>Develop data science resources for students, faculty and staff</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315232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Machine Learning</a:t>
            </a:r>
            <a:endParaRPr lang="en-US" dirty="0"/>
          </a:p>
        </p:txBody>
      </p:sp>
      <p:sp>
        <p:nvSpPr>
          <p:cNvPr id="3" name="Content Placeholder 2"/>
          <p:cNvSpPr>
            <a:spLocks noGrp="1"/>
          </p:cNvSpPr>
          <p:nvPr>
            <p:ph idx="1"/>
          </p:nvPr>
        </p:nvSpPr>
        <p:spPr>
          <a:xfrm>
            <a:off x="838200" y="1825625"/>
            <a:ext cx="7518400" cy="3521075"/>
          </a:xfrm>
        </p:spPr>
        <p:txBody>
          <a:bodyPr>
            <a:normAutofit fontScale="85000" lnSpcReduction="10000"/>
          </a:bodyPr>
          <a:lstStyle/>
          <a:p>
            <a:r>
              <a:rPr lang="en-US" dirty="0" smtClean="0"/>
              <a:t>There is bias in the programming and training data sets.</a:t>
            </a:r>
          </a:p>
          <a:p>
            <a:r>
              <a:rPr lang="en-US" dirty="0" smtClean="0"/>
              <a:t>Improvement in performance is asymptotic in nature.</a:t>
            </a:r>
          </a:p>
          <a:p>
            <a:r>
              <a:rPr lang="en-US" dirty="0" smtClean="0"/>
              <a:t>Current methods do not generalize well to novel situations.</a:t>
            </a:r>
          </a:p>
          <a:p>
            <a:r>
              <a:rPr lang="en-US" dirty="0" smtClean="0"/>
              <a:t>Images can be misidentified (Adversarial images) </a:t>
            </a:r>
          </a:p>
          <a:p>
            <a:r>
              <a:rPr lang="en-US" dirty="0" smtClean="0"/>
              <a:t>It acts as a black box and makes it difficult to validate reliability.</a:t>
            </a:r>
          </a:p>
          <a:p>
            <a:r>
              <a:rPr lang="en-US" dirty="0" smtClean="0"/>
              <a:t>It needs a superset of knowledge to provide context for understanding.</a:t>
            </a:r>
          </a:p>
        </p:txBody>
      </p:sp>
      <p:sp>
        <p:nvSpPr>
          <p:cNvPr id="4" name="TextBox 3"/>
          <p:cNvSpPr txBox="1"/>
          <p:nvPr/>
        </p:nvSpPr>
        <p:spPr>
          <a:xfrm>
            <a:off x="406400" y="5588000"/>
            <a:ext cx="7680949" cy="707886"/>
          </a:xfrm>
          <a:prstGeom prst="rect">
            <a:avLst/>
          </a:prstGeom>
          <a:noFill/>
        </p:spPr>
        <p:txBody>
          <a:bodyPr wrap="none" rtlCol="0">
            <a:spAutoFit/>
          </a:bodyPr>
          <a:lstStyle/>
          <a:p>
            <a:r>
              <a:rPr lang="en-US" sz="4000" dirty="0" smtClean="0">
                <a:solidFill>
                  <a:schemeClr val="accent2">
                    <a:lumMod val="75000"/>
                  </a:schemeClr>
                </a:solidFill>
              </a:rPr>
              <a:t>What does it mean to ‘understand?’</a:t>
            </a:r>
            <a:endParaRPr lang="en-US" dirty="0">
              <a:solidFill>
                <a:schemeClr val="accent2">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6600" y="806575"/>
            <a:ext cx="3835400" cy="5559174"/>
          </a:xfrm>
          <a:prstGeom prst="rect">
            <a:avLst/>
          </a:prstGeom>
        </p:spPr>
      </p:pic>
    </p:spTree>
    <p:extLst>
      <p:ext uri="{BB962C8B-B14F-4D97-AF65-F5344CB8AC3E}">
        <p14:creationId xmlns:p14="http://schemas.microsoft.com/office/powerpoint/2010/main" val="385377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52" y="8556"/>
            <a:ext cx="7883848" cy="6849444"/>
          </a:xfrm>
          <a:prstGeom prst="rect">
            <a:avLst/>
          </a:prstGeom>
        </p:spPr>
      </p:pic>
    </p:spTree>
    <p:extLst>
      <p:ext uri="{BB962C8B-B14F-4D97-AF65-F5344CB8AC3E}">
        <p14:creationId xmlns:p14="http://schemas.microsoft.com/office/powerpoint/2010/main" val="282029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257"/>
            <a:ext cx="10515600" cy="1037545"/>
          </a:xfrm>
        </p:spPr>
        <p:txBody>
          <a:bodyPr/>
          <a:lstStyle/>
          <a:p>
            <a:r>
              <a:rPr lang="en-US" dirty="0" smtClean="0"/>
              <a:t>Impact on the Professions</a:t>
            </a:r>
            <a:endParaRPr lang="en-US" dirty="0"/>
          </a:p>
        </p:txBody>
      </p:sp>
      <p:sp>
        <p:nvSpPr>
          <p:cNvPr id="3" name="Content Placeholder 2"/>
          <p:cNvSpPr>
            <a:spLocks noGrp="1"/>
          </p:cNvSpPr>
          <p:nvPr>
            <p:ph idx="1"/>
          </p:nvPr>
        </p:nvSpPr>
        <p:spPr>
          <a:xfrm>
            <a:off x="838200" y="1390262"/>
            <a:ext cx="10515600" cy="5215812"/>
          </a:xfrm>
        </p:spPr>
        <p:txBody>
          <a:bodyPr>
            <a:normAutofit fontScale="77500" lnSpcReduction="20000"/>
          </a:bodyPr>
          <a:lstStyle/>
          <a:p>
            <a:r>
              <a:rPr lang="en-US" dirty="0" smtClean="0"/>
              <a:t>What is a profession?</a:t>
            </a:r>
            <a:endParaRPr lang="en-US" dirty="0"/>
          </a:p>
          <a:p>
            <a:pPr lvl="1"/>
            <a:r>
              <a:rPr lang="en-US" dirty="0" smtClean="0">
                <a:solidFill>
                  <a:schemeClr val="accent1">
                    <a:lumMod val="75000"/>
                  </a:schemeClr>
                </a:solidFill>
              </a:rPr>
              <a:t>Embody </a:t>
            </a:r>
            <a:r>
              <a:rPr lang="en-US" dirty="0">
                <a:solidFill>
                  <a:schemeClr val="accent1">
                    <a:lumMod val="75000"/>
                  </a:schemeClr>
                </a:solidFill>
              </a:rPr>
              <a:t>expertise, experience and judgment.</a:t>
            </a:r>
          </a:p>
          <a:p>
            <a:pPr lvl="1"/>
            <a:r>
              <a:rPr lang="en-US" dirty="0" smtClean="0">
                <a:solidFill>
                  <a:schemeClr val="accent1">
                    <a:lumMod val="75000"/>
                  </a:schemeClr>
                </a:solidFill>
              </a:rPr>
              <a:t>Make this service accessible in an affordable manner</a:t>
            </a:r>
          </a:p>
          <a:p>
            <a:pPr lvl="1"/>
            <a:r>
              <a:rPr lang="en-US" dirty="0" smtClean="0">
                <a:solidFill>
                  <a:schemeClr val="accent1">
                    <a:lumMod val="75000"/>
                  </a:schemeClr>
                </a:solidFill>
              </a:rPr>
              <a:t>Ensure the quality of the service by being up-to-date, training members and enforce standards of quality</a:t>
            </a:r>
          </a:p>
          <a:p>
            <a:pPr lvl="1"/>
            <a:r>
              <a:rPr lang="en-US" dirty="0" smtClean="0">
                <a:solidFill>
                  <a:schemeClr val="accent1">
                    <a:lumMod val="75000"/>
                  </a:schemeClr>
                </a:solidFill>
              </a:rPr>
              <a:t>Act </a:t>
            </a:r>
            <a:r>
              <a:rPr lang="en-US" dirty="0">
                <a:solidFill>
                  <a:schemeClr val="accent1">
                    <a:lumMod val="75000"/>
                  </a:schemeClr>
                </a:solidFill>
              </a:rPr>
              <a:t>with honesty, in good faith, putting interests of clients ahead of their own</a:t>
            </a:r>
          </a:p>
          <a:p>
            <a:r>
              <a:rPr lang="en-US" dirty="0" smtClean="0"/>
              <a:t>Examples</a:t>
            </a:r>
          </a:p>
          <a:p>
            <a:pPr lvl="1"/>
            <a:r>
              <a:rPr lang="en-US" dirty="0" smtClean="0">
                <a:solidFill>
                  <a:schemeClr val="accent1">
                    <a:lumMod val="75000"/>
                  </a:schemeClr>
                </a:solidFill>
              </a:rPr>
              <a:t>Lawyers</a:t>
            </a:r>
          </a:p>
          <a:p>
            <a:pPr lvl="1"/>
            <a:r>
              <a:rPr lang="en-US" dirty="0" smtClean="0">
                <a:solidFill>
                  <a:schemeClr val="accent1">
                    <a:lumMod val="75000"/>
                  </a:schemeClr>
                </a:solidFill>
              </a:rPr>
              <a:t>Doctors</a:t>
            </a:r>
          </a:p>
          <a:p>
            <a:pPr lvl="1"/>
            <a:r>
              <a:rPr lang="en-US" dirty="0" smtClean="0">
                <a:solidFill>
                  <a:schemeClr val="accent1">
                    <a:lumMod val="75000"/>
                  </a:schemeClr>
                </a:solidFill>
              </a:rPr>
              <a:t>Educators</a:t>
            </a:r>
          </a:p>
          <a:p>
            <a:r>
              <a:rPr lang="en-US" dirty="0" smtClean="0"/>
              <a:t>How will the professions change as technology changes?</a:t>
            </a:r>
          </a:p>
          <a:p>
            <a:pPr lvl="1"/>
            <a:r>
              <a:rPr lang="en-US" dirty="0" smtClean="0">
                <a:solidFill>
                  <a:schemeClr val="accent1">
                    <a:lumMod val="75000"/>
                  </a:schemeClr>
                </a:solidFill>
              </a:rPr>
              <a:t>Are there new ways of organizing professional work to make it more affordable, accessible and reliable?</a:t>
            </a:r>
          </a:p>
          <a:p>
            <a:pPr lvl="1"/>
            <a:r>
              <a:rPr lang="en-US" dirty="0" smtClean="0">
                <a:solidFill>
                  <a:schemeClr val="accent1">
                    <a:lumMod val="75000"/>
                  </a:schemeClr>
                </a:solidFill>
              </a:rPr>
              <a:t>If professional work can be broken down into more basic tasks, could the more repetitive and routine aspects be distributed to different modes of delivery?</a:t>
            </a:r>
          </a:p>
          <a:p>
            <a:pPr lvl="1"/>
            <a:r>
              <a:rPr lang="en-US" dirty="0" smtClean="0">
                <a:solidFill>
                  <a:schemeClr val="accent1">
                    <a:lumMod val="75000"/>
                  </a:schemeClr>
                </a:solidFill>
              </a:rPr>
              <a:t>Can the professionals themselves be tasked with evaluating (reimagining) themselves and determining what should be retained in the profession and what can be distributed to non-professionals?</a:t>
            </a:r>
          </a:p>
          <a:p>
            <a:pPr lvl="1"/>
            <a:r>
              <a:rPr lang="en-US" dirty="0" smtClean="0">
                <a:solidFill>
                  <a:schemeClr val="accent1">
                    <a:lumMod val="75000"/>
                  </a:schemeClr>
                </a:solidFill>
              </a:rPr>
              <a:t>Is the grand bargain actually working?  Are the professions fit for their purpose and are they serving society well? </a:t>
            </a:r>
            <a:endParaRPr lang="en-US" dirty="0">
              <a:solidFill>
                <a:schemeClr val="accent1">
                  <a:lumMod val="75000"/>
                </a:schemeClr>
              </a:solidFill>
            </a:endParaRPr>
          </a:p>
        </p:txBody>
      </p:sp>
    </p:spTree>
    <p:extLst>
      <p:ext uri="{BB962C8B-B14F-4D97-AF65-F5344CB8AC3E}">
        <p14:creationId xmlns:p14="http://schemas.microsoft.com/office/powerpoint/2010/main" val="192208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Society</a:t>
            </a:r>
            <a:endParaRPr lang="en-US" dirty="0"/>
          </a:p>
        </p:txBody>
      </p:sp>
      <p:sp>
        <p:nvSpPr>
          <p:cNvPr id="3" name="Content Placeholder 2"/>
          <p:cNvSpPr>
            <a:spLocks noGrp="1"/>
          </p:cNvSpPr>
          <p:nvPr>
            <p:ph idx="1"/>
          </p:nvPr>
        </p:nvSpPr>
        <p:spPr>
          <a:xfrm>
            <a:off x="838200" y="1492898"/>
            <a:ext cx="10515600" cy="4991877"/>
          </a:xfrm>
        </p:spPr>
        <p:txBody>
          <a:bodyPr>
            <a:normAutofit fontScale="92500" lnSpcReduction="20000"/>
          </a:bodyPr>
          <a:lstStyle/>
          <a:p>
            <a:r>
              <a:rPr lang="en-US" dirty="0"/>
              <a:t>Ethical Issues</a:t>
            </a:r>
          </a:p>
          <a:p>
            <a:pPr lvl="1"/>
            <a:r>
              <a:rPr lang="en-US" dirty="0">
                <a:solidFill>
                  <a:schemeClr val="accent1">
                    <a:lumMod val="75000"/>
                  </a:schemeClr>
                </a:solidFill>
              </a:rPr>
              <a:t>Privacy – </a:t>
            </a:r>
            <a:r>
              <a:rPr lang="en-US" dirty="0" smtClean="0">
                <a:solidFill>
                  <a:schemeClr val="accent1">
                    <a:lumMod val="75000"/>
                  </a:schemeClr>
                </a:solidFill>
              </a:rPr>
              <a:t>What </a:t>
            </a:r>
            <a:r>
              <a:rPr lang="en-US" dirty="0">
                <a:solidFill>
                  <a:schemeClr val="accent1">
                    <a:lumMod val="75000"/>
                  </a:schemeClr>
                </a:solidFill>
              </a:rPr>
              <a:t>is public and </a:t>
            </a:r>
            <a:r>
              <a:rPr lang="en-US" dirty="0" smtClean="0">
                <a:solidFill>
                  <a:schemeClr val="accent1">
                    <a:lumMod val="75000"/>
                  </a:schemeClr>
                </a:solidFill>
              </a:rPr>
              <a:t>private knowledge when combing the web?  (Search warrants)</a:t>
            </a:r>
          </a:p>
          <a:p>
            <a:pPr lvl="1"/>
            <a:r>
              <a:rPr lang="en-US" dirty="0" smtClean="0">
                <a:solidFill>
                  <a:schemeClr val="accent1">
                    <a:lumMod val="75000"/>
                  </a:schemeClr>
                </a:solidFill>
              </a:rPr>
              <a:t>Liability </a:t>
            </a:r>
            <a:r>
              <a:rPr lang="en-US" dirty="0">
                <a:solidFill>
                  <a:schemeClr val="accent1">
                    <a:lumMod val="75000"/>
                  </a:schemeClr>
                </a:solidFill>
              </a:rPr>
              <a:t>– </a:t>
            </a:r>
            <a:r>
              <a:rPr lang="en-US" dirty="0" smtClean="0">
                <a:solidFill>
                  <a:schemeClr val="accent1">
                    <a:lumMod val="75000"/>
                  </a:schemeClr>
                </a:solidFill>
              </a:rPr>
              <a:t>Who is responsible:  the programmer, trainer or owner?  (Self-driving cars)</a:t>
            </a:r>
            <a:endParaRPr lang="en-US" dirty="0">
              <a:solidFill>
                <a:schemeClr val="accent1">
                  <a:lumMod val="75000"/>
                </a:schemeClr>
              </a:solidFill>
            </a:endParaRPr>
          </a:p>
          <a:p>
            <a:pPr lvl="1"/>
            <a:r>
              <a:rPr lang="en-US" dirty="0" smtClean="0">
                <a:solidFill>
                  <a:schemeClr val="accent1">
                    <a:lumMod val="75000"/>
                  </a:schemeClr>
                </a:solidFill>
              </a:rPr>
              <a:t>Freedom in society </a:t>
            </a:r>
            <a:r>
              <a:rPr lang="en-US" dirty="0">
                <a:solidFill>
                  <a:schemeClr val="accent1">
                    <a:lumMod val="75000"/>
                  </a:schemeClr>
                </a:solidFill>
              </a:rPr>
              <a:t>– </a:t>
            </a:r>
            <a:r>
              <a:rPr lang="en-US" dirty="0" smtClean="0">
                <a:solidFill>
                  <a:schemeClr val="accent1">
                    <a:lumMod val="75000"/>
                  </a:schemeClr>
                </a:solidFill>
              </a:rPr>
              <a:t>Who acts as the gatekeepers of information? (Google </a:t>
            </a:r>
            <a:r>
              <a:rPr lang="en-US" dirty="0">
                <a:solidFill>
                  <a:schemeClr val="accent1">
                    <a:lumMod val="75000"/>
                  </a:schemeClr>
                </a:solidFill>
              </a:rPr>
              <a:t>Project </a:t>
            </a:r>
            <a:r>
              <a:rPr lang="en-US" dirty="0" smtClean="0">
                <a:solidFill>
                  <a:schemeClr val="accent1">
                    <a:lumMod val="75000"/>
                  </a:schemeClr>
                </a:solidFill>
              </a:rPr>
              <a:t>Dragonfly)</a:t>
            </a:r>
          </a:p>
          <a:p>
            <a:pPr lvl="1"/>
            <a:r>
              <a:rPr lang="en-US" dirty="0" smtClean="0">
                <a:solidFill>
                  <a:schemeClr val="accent1">
                    <a:lumMod val="75000"/>
                  </a:schemeClr>
                </a:solidFill>
              </a:rPr>
              <a:t>Automation of security – In life and death situations, can AI be trusted?  (Drones)</a:t>
            </a:r>
          </a:p>
          <a:p>
            <a:pPr lvl="1"/>
            <a:r>
              <a:rPr lang="en-US" dirty="0" smtClean="0">
                <a:solidFill>
                  <a:schemeClr val="accent1">
                    <a:lumMod val="75000"/>
                  </a:schemeClr>
                </a:solidFill>
              </a:rPr>
              <a:t>Bias free AI – Can and should AI be developed without any human bias?  (Training databases)</a:t>
            </a:r>
            <a:endParaRPr lang="en-US" dirty="0">
              <a:solidFill>
                <a:schemeClr val="accent1">
                  <a:lumMod val="75000"/>
                </a:schemeClr>
              </a:solidFill>
            </a:endParaRPr>
          </a:p>
          <a:p>
            <a:r>
              <a:rPr lang="en-US" dirty="0" smtClean="0"/>
              <a:t>Who determines the basis of morality upon which AI will operate?</a:t>
            </a:r>
          </a:p>
          <a:p>
            <a:r>
              <a:rPr lang="en-US" dirty="0" smtClean="0"/>
              <a:t>Are Asimov’s 3 Laws of Robotics sufficient?</a:t>
            </a:r>
          </a:p>
          <a:p>
            <a:pPr marL="971550" lvl="1" indent="-514350">
              <a:buFont typeface="+mj-lt"/>
              <a:buAutoNum type="arabicPeriod"/>
            </a:pPr>
            <a:r>
              <a:rPr lang="en-US" dirty="0">
                <a:solidFill>
                  <a:schemeClr val="accent1">
                    <a:lumMod val="75000"/>
                  </a:schemeClr>
                </a:solidFill>
              </a:rPr>
              <a:t>A robot may not injure a human being or, through inaction, allow a human being to come to harm.</a:t>
            </a:r>
          </a:p>
          <a:p>
            <a:pPr marL="971550" lvl="1" indent="-514350">
              <a:buFont typeface="+mj-lt"/>
              <a:buAutoNum type="arabicPeriod"/>
            </a:pPr>
            <a:r>
              <a:rPr lang="en-US" dirty="0">
                <a:solidFill>
                  <a:schemeClr val="accent1">
                    <a:lumMod val="75000"/>
                  </a:schemeClr>
                </a:solidFill>
              </a:rPr>
              <a:t>A robot must obey the orders given it by human beings except where such orders would conflict with the First Law.</a:t>
            </a:r>
          </a:p>
          <a:p>
            <a:pPr marL="971550" lvl="1" indent="-514350">
              <a:buFont typeface="+mj-lt"/>
              <a:buAutoNum type="arabicPeriod"/>
            </a:pPr>
            <a:r>
              <a:rPr lang="en-US" dirty="0">
                <a:solidFill>
                  <a:schemeClr val="accent1">
                    <a:lumMod val="75000"/>
                  </a:schemeClr>
                </a:solidFill>
              </a:rPr>
              <a:t>A robot must protect its own existence as long as such protection does not conflict with the First or Second Laws</a:t>
            </a:r>
            <a:r>
              <a:rPr lang="en-US" dirty="0" smtClean="0">
                <a:solidFill>
                  <a:schemeClr val="accent1">
                    <a:lumMod val="75000"/>
                  </a:schemeClr>
                </a:solidFill>
              </a:rPr>
              <a:t>.</a:t>
            </a:r>
            <a:endParaRPr lang="en-US" dirty="0">
              <a:solidFill>
                <a:schemeClr val="accent1">
                  <a:lumMod val="75000"/>
                </a:schemeClr>
              </a:solidFill>
            </a:endParaRPr>
          </a:p>
        </p:txBody>
      </p:sp>
    </p:spTree>
    <p:extLst>
      <p:ext uri="{BB962C8B-B14F-4D97-AF65-F5344CB8AC3E}">
        <p14:creationId xmlns:p14="http://schemas.microsoft.com/office/powerpoint/2010/main" val="111720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37"/>
            <a:ext cx="10515600" cy="1325563"/>
          </a:xfrm>
        </p:spPr>
        <p:txBody>
          <a:bodyPr/>
          <a:lstStyle/>
          <a:p>
            <a:r>
              <a:rPr lang="en-US" dirty="0" smtClean="0"/>
              <a:t>AI and the Image of Man</a:t>
            </a:r>
            <a:endParaRPr lang="en-US" dirty="0"/>
          </a:p>
        </p:txBody>
      </p:sp>
      <p:sp>
        <p:nvSpPr>
          <p:cNvPr id="3" name="Content Placeholder 2"/>
          <p:cNvSpPr>
            <a:spLocks noGrp="1"/>
          </p:cNvSpPr>
          <p:nvPr>
            <p:ph idx="1"/>
          </p:nvPr>
        </p:nvSpPr>
        <p:spPr>
          <a:xfrm>
            <a:off x="838200" y="1219200"/>
            <a:ext cx="10515600" cy="5397500"/>
          </a:xfrm>
        </p:spPr>
        <p:txBody>
          <a:bodyPr>
            <a:normAutofit lnSpcReduction="10000"/>
          </a:bodyPr>
          <a:lstStyle/>
          <a:p>
            <a:r>
              <a:rPr lang="en-US" dirty="0"/>
              <a:t>In Our Image – Artificial Intelligence and the Human Spirit, Noreen </a:t>
            </a:r>
            <a:r>
              <a:rPr lang="en-US" dirty="0" smtClean="0"/>
              <a:t>Herzfeld (2002)</a:t>
            </a:r>
            <a:endParaRPr lang="en-US" dirty="0"/>
          </a:p>
          <a:p>
            <a:pPr lvl="1"/>
            <a:r>
              <a:rPr lang="en-US" dirty="0" smtClean="0">
                <a:solidFill>
                  <a:schemeClr val="accent1">
                    <a:lumMod val="75000"/>
                  </a:schemeClr>
                </a:solidFill>
              </a:rPr>
              <a:t>Why does man want to create in his image (</a:t>
            </a:r>
            <a:r>
              <a:rPr lang="en-US" dirty="0" err="1" smtClean="0">
                <a:solidFill>
                  <a:schemeClr val="accent1">
                    <a:lumMod val="75000"/>
                  </a:schemeClr>
                </a:solidFill>
              </a:rPr>
              <a:t>Imagio</a:t>
            </a:r>
            <a:r>
              <a:rPr lang="en-US" dirty="0" smtClean="0">
                <a:solidFill>
                  <a:schemeClr val="accent1">
                    <a:lumMod val="75000"/>
                  </a:schemeClr>
                </a:solidFill>
              </a:rPr>
              <a:t> </a:t>
            </a:r>
            <a:r>
              <a:rPr lang="en-US" dirty="0" err="1" smtClean="0">
                <a:solidFill>
                  <a:schemeClr val="accent1">
                    <a:lumMod val="75000"/>
                  </a:schemeClr>
                </a:solidFill>
              </a:rPr>
              <a:t>hominis</a:t>
            </a:r>
            <a:r>
              <a:rPr lang="en-US" dirty="0" smtClean="0">
                <a:solidFill>
                  <a:schemeClr val="accent1">
                    <a:lumMod val="75000"/>
                  </a:schemeClr>
                </a:solidFill>
              </a:rPr>
              <a:t>) and what implications does it have for the image of God (</a:t>
            </a:r>
            <a:r>
              <a:rPr lang="en-US" dirty="0" err="1" smtClean="0">
                <a:solidFill>
                  <a:schemeClr val="accent1">
                    <a:lumMod val="75000"/>
                  </a:schemeClr>
                </a:solidFill>
              </a:rPr>
              <a:t>Imagio</a:t>
            </a:r>
            <a:r>
              <a:rPr lang="en-US" dirty="0" smtClean="0">
                <a:solidFill>
                  <a:schemeClr val="accent1">
                    <a:lumMod val="75000"/>
                  </a:schemeClr>
                </a:solidFill>
              </a:rPr>
              <a:t> </a:t>
            </a:r>
            <a:r>
              <a:rPr lang="en-US" dirty="0" err="1" smtClean="0">
                <a:solidFill>
                  <a:schemeClr val="accent1">
                    <a:lumMod val="75000"/>
                  </a:schemeClr>
                </a:solidFill>
              </a:rPr>
              <a:t>Deo</a:t>
            </a:r>
            <a:r>
              <a:rPr lang="en-US" dirty="0" smtClean="0">
                <a:solidFill>
                  <a:schemeClr val="accent1">
                    <a:lumMod val="75000"/>
                  </a:schemeClr>
                </a:solidFill>
              </a:rPr>
              <a:t>)?</a:t>
            </a:r>
          </a:p>
          <a:p>
            <a:r>
              <a:rPr lang="en-US" dirty="0" smtClean="0"/>
              <a:t>Three views on the </a:t>
            </a:r>
            <a:r>
              <a:rPr lang="en-US" dirty="0"/>
              <a:t>Image of </a:t>
            </a:r>
            <a:r>
              <a:rPr lang="en-US" dirty="0" smtClean="0"/>
              <a:t>God</a:t>
            </a:r>
            <a:endParaRPr lang="en-US" dirty="0"/>
          </a:p>
          <a:p>
            <a:pPr lvl="1"/>
            <a:r>
              <a:rPr lang="en-US" dirty="0" smtClean="0">
                <a:solidFill>
                  <a:schemeClr val="accent1">
                    <a:lumMod val="75000"/>
                  </a:schemeClr>
                </a:solidFill>
              </a:rPr>
              <a:t>Substantive </a:t>
            </a:r>
            <a:r>
              <a:rPr lang="en-US" dirty="0">
                <a:solidFill>
                  <a:schemeClr val="accent1">
                    <a:lumMod val="75000"/>
                  </a:schemeClr>
                </a:solidFill>
              </a:rPr>
              <a:t>Approach </a:t>
            </a:r>
            <a:r>
              <a:rPr lang="en-US" dirty="0" smtClean="0">
                <a:solidFill>
                  <a:schemeClr val="accent1">
                    <a:lumMod val="75000"/>
                  </a:schemeClr>
                </a:solidFill>
              </a:rPr>
              <a:t>(Reinhold Niebuhr)</a:t>
            </a:r>
          </a:p>
          <a:p>
            <a:pPr lvl="2"/>
            <a:r>
              <a:rPr lang="en-US" dirty="0" smtClean="0">
                <a:solidFill>
                  <a:schemeClr val="accent2">
                    <a:lumMod val="75000"/>
                  </a:schemeClr>
                </a:solidFill>
              </a:rPr>
              <a:t>There </a:t>
            </a:r>
            <a:r>
              <a:rPr lang="en-US" dirty="0">
                <a:solidFill>
                  <a:schemeClr val="accent2">
                    <a:lumMod val="75000"/>
                  </a:schemeClr>
                </a:solidFill>
              </a:rPr>
              <a:t>is something to man that is beyond the physical and this may be expressed as 'Reason.'</a:t>
            </a:r>
          </a:p>
          <a:p>
            <a:pPr lvl="1"/>
            <a:r>
              <a:rPr lang="en-US" dirty="0" smtClean="0">
                <a:solidFill>
                  <a:schemeClr val="accent1">
                    <a:lumMod val="75000"/>
                  </a:schemeClr>
                </a:solidFill>
              </a:rPr>
              <a:t>Functional </a:t>
            </a:r>
            <a:r>
              <a:rPr lang="en-US" dirty="0">
                <a:solidFill>
                  <a:schemeClr val="accent1">
                    <a:lumMod val="75000"/>
                  </a:schemeClr>
                </a:solidFill>
              </a:rPr>
              <a:t>Approach </a:t>
            </a:r>
            <a:r>
              <a:rPr lang="en-US" dirty="0" smtClean="0">
                <a:solidFill>
                  <a:schemeClr val="accent1">
                    <a:lumMod val="75000"/>
                  </a:schemeClr>
                </a:solidFill>
              </a:rPr>
              <a:t>(Gerhard </a:t>
            </a:r>
            <a:r>
              <a:rPr lang="en-US" dirty="0">
                <a:solidFill>
                  <a:schemeClr val="accent1">
                    <a:lumMod val="75000"/>
                  </a:schemeClr>
                </a:solidFill>
              </a:rPr>
              <a:t>von </a:t>
            </a:r>
            <a:r>
              <a:rPr lang="en-US" dirty="0" smtClean="0">
                <a:solidFill>
                  <a:schemeClr val="accent1">
                    <a:lumMod val="75000"/>
                  </a:schemeClr>
                </a:solidFill>
              </a:rPr>
              <a:t>Rad)</a:t>
            </a:r>
          </a:p>
          <a:p>
            <a:pPr lvl="2"/>
            <a:r>
              <a:rPr lang="en-US" dirty="0" smtClean="0">
                <a:solidFill>
                  <a:schemeClr val="accent2">
                    <a:lumMod val="75000"/>
                  </a:schemeClr>
                </a:solidFill>
              </a:rPr>
              <a:t>Man </a:t>
            </a:r>
            <a:r>
              <a:rPr lang="en-US" dirty="0">
                <a:solidFill>
                  <a:schemeClr val="accent2">
                    <a:lumMod val="75000"/>
                  </a:schemeClr>
                </a:solidFill>
              </a:rPr>
              <a:t>plays the role of regent for God.  This regency is a functional role and does not imply that man has any special qualities beyond the physical.</a:t>
            </a:r>
          </a:p>
          <a:p>
            <a:pPr lvl="1"/>
            <a:r>
              <a:rPr lang="en-US" dirty="0" smtClean="0">
                <a:solidFill>
                  <a:schemeClr val="accent1">
                    <a:lumMod val="75000"/>
                  </a:schemeClr>
                </a:solidFill>
              </a:rPr>
              <a:t>Relational </a:t>
            </a:r>
            <a:r>
              <a:rPr lang="en-US" dirty="0">
                <a:solidFill>
                  <a:schemeClr val="accent1">
                    <a:lumMod val="75000"/>
                  </a:schemeClr>
                </a:solidFill>
              </a:rPr>
              <a:t>Interpretation </a:t>
            </a:r>
            <a:r>
              <a:rPr lang="en-US" dirty="0" smtClean="0">
                <a:solidFill>
                  <a:schemeClr val="accent1">
                    <a:lumMod val="75000"/>
                  </a:schemeClr>
                </a:solidFill>
              </a:rPr>
              <a:t>(Karl Barth)</a:t>
            </a:r>
          </a:p>
          <a:p>
            <a:pPr lvl="2"/>
            <a:r>
              <a:rPr lang="en-US" dirty="0" smtClean="0">
                <a:solidFill>
                  <a:schemeClr val="accent2">
                    <a:lumMod val="75000"/>
                  </a:schemeClr>
                </a:solidFill>
              </a:rPr>
              <a:t>Man </a:t>
            </a:r>
            <a:r>
              <a:rPr lang="en-US" dirty="0">
                <a:solidFill>
                  <a:schemeClr val="accent2">
                    <a:lumMod val="75000"/>
                  </a:schemeClr>
                </a:solidFill>
              </a:rPr>
              <a:t>is defined only by his relationships with God and with other man.  The Triune God is relational and mankind is expressing the Image of God when he acts in relationship</a:t>
            </a:r>
            <a:r>
              <a:rPr lang="en-US" dirty="0" smtClean="0">
                <a:solidFill>
                  <a:schemeClr val="accent2">
                    <a:lumMod val="75000"/>
                  </a:schemeClr>
                </a:solidFill>
              </a:rPr>
              <a:t>.</a:t>
            </a:r>
            <a:endParaRPr lang="en-US" dirty="0">
              <a:solidFill>
                <a:schemeClr val="accent2">
                  <a:lumMod val="75000"/>
                </a:schemeClr>
              </a:solidFill>
            </a:endParaRPr>
          </a:p>
          <a:p>
            <a:pPr lvl="2"/>
            <a:r>
              <a:rPr lang="en-US" dirty="0" smtClean="0">
                <a:solidFill>
                  <a:schemeClr val="accent2">
                    <a:lumMod val="75000"/>
                  </a:schemeClr>
                </a:solidFill>
              </a:rPr>
              <a:t>Barth </a:t>
            </a:r>
            <a:r>
              <a:rPr lang="en-US" dirty="0">
                <a:solidFill>
                  <a:schemeClr val="accent2">
                    <a:lumMod val="75000"/>
                  </a:schemeClr>
                </a:solidFill>
              </a:rPr>
              <a:t>says that Image of God is when we can look eye to eye, speak and hear each other, give to each other and do it willingly.</a:t>
            </a:r>
          </a:p>
          <a:p>
            <a:endParaRPr lang="en-US" dirty="0" smtClean="0"/>
          </a:p>
          <a:p>
            <a:endParaRPr lang="en-US" dirty="0"/>
          </a:p>
        </p:txBody>
      </p:sp>
    </p:spTree>
    <p:extLst>
      <p:ext uri="{BB962C8B-B14F-4D97-AF65-F5344CB8AC3E}">
        <p14:creationId xmlns:p14="http://schemas.microsoft.com/office/powerpoint/2010/main" val="309063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7814"/>
          </a:xfrm>
        </p:spPr>
        <p:txBody>
          <a:bodyPr/>
          <a:lstStyle/>
          <a:p>
            <a:r>
              <a:rPr lang="en-US" dirty="0" smtClean="0"/>
              <a:t>Joseph </a:t>
            </a:r>
            <a:r>
              <a:rPr lang="en-US" dirty="0" err="1" smtClean="0"/>
              <a:t>Weizenbaum</a:t>
            </a:r>
            <a:endParaRPr lang="en-US" dirty="0"/>
          </a:p>
        </p:txBody>
      </p:sp>
      <p:sp>
        <p:nvSpPr>
          <p:cNvPr id="3" name="Content Placeholder 2"/>
          <p:cNvSpPr>
            <a:spLocks noGrp="1"/>
          </p:cNvSpPr>
          <p:nvPr>
            <p:ph idx="1"/>
          </p:nvPr>
        </p:nvSpPr>
        <p:spPr>
          <a:xfrm>
            <a:off x="838200" y="1825625"/>
            <a:ext cx="6271727" cy="4351338"/>
          </a:xfrm>
        </p:spPr>
        <p:txBody>
          <a:bodyPr>
            <a:normAutofit/>
          </a:bodyPr>
          <a:lstStyle/>
          <a:p>
            <a:r>
              <a:rPr lang="en-US" dirty="0" smtClean="0"/>
              <a:t>ELIZA – Natural language processing program</a:t>
            </a:r>
          </a:p>
          <a:p>
            <a:pPr lvl="1"/>
            <a:r>
              <a:rPr lang="en-US" dirty="0" smtClean="0">
                <a:solidFill>
                  <a:schemeClr val="accent1">
                    <a:lumMod val="75000"/>
                  </a:schemeClr>
                </a:solidFill>
              </a:rPr>
              <a:t>MIT Artificial Intelligence Laboratory (1964-66)</a:t>
            </a:r>
          </a:p>
          <a:p>
            <a:pPr lvl="1"/>
            <a:r>
              <a:rPr lang="en-US" dirty="0" smtClean="0">
                <a:solidFill>
                  <a:schemeClr val="accent1">
                    <a:lumMod val="75000"/>
                  </a:schemeClr>
                </a:solidFill>
              </a:rPr>
              <a:t>Use approach of Rogerian psychotherapist</a:t>
            </a:r>
          </a:p>
          <a:p>
            <a:r>
              <a:rPr lang="en-US" dirty="0" err="1" smtClean="0"/>
              <a:t>Weizenbaum’s</a:t>
            </a:r>
            <a:r>
              <a:rPr lang="en-US" dirty="0" smtClean="0"/>
              <a:t> commentary on ELIZA</a:t>
            </a:r>
          </a:p>
          <a:p>
            <a:pPr lvl="1"/>
            <a:r>
              <a:rPr lang="en-US" dirty="0" smtClean="0">
                <a:solidFill>
                  <a:schemeClr val="accent1">
                    <a:lumMod val="75000"/>
                  </a:schemeClr>
                </a:solidFill>
              </a:rPr>
              <a:t>“the illusion of understanding with so little machinery”</a:t>
            </a:r>
          </a:p>
          <a:p>
            <a:pPr lvl="1"/>
            <a:r>
              <a:rPr lang="en-US" dirty="0">
                <a:solidFill>
                  <a:schemeClr val="accent1">
                    <a:lumMod val="75000"/>
                  </a:schemeClr>
                </a:solidFill>
              </a:rPr>
              <a:t>“the crucial test of understanding … (is) … to draw valid conclusions from what he is being told</a:t>
            </a:r>
            <a:r>
              <a:rPr lang="en-US" dirty="0" smtClean="0">
                <a:solidFill>
                  <a:schemeClr val="accent1">
                    <a:lumMod val="75000"/>
                  </a:schemeClr>
                </a:solidFill>
              </a:rPr>
              <a:t>.”</a:t>
            </a:r>
            <a:endParaRPr lang="en-US" dirty="0">
              <a:solidFill>
                <a:schemeClr val="accent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575" y="1825625"/>
            <a:ext cx="4924425" cy="3467100"/>
          </a:xfrm>
          <a:prstGeom prst="rect">
            <a:avLst/>
          </a:prstGeom>
        </p:spPr>
      </p:pic>
    </p:spTree>
    <p:extLst>
      <p:ext uri="{BB962C8B-B14F-4D97-AF65-F5344CB8AC3E}">
        <p14:creationId xmlns:p14="http://schemas.microsoft.com/office/powerpoint/2010/main" val="365134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a:t>
            </a:r>
            <a:endParaRPr lang="en-US" dirty="0"/>
          </a:p>
        </p:txBody>
      </p:sp>
      <p:sp>
        <p:nvSpPr>
          <p:cNvPr id="3" name="Content Placeholder 2"/>
          <p:cNvSpPr>
            <a:spLocks noGrp="1"/>
          </p:cNvSpPr>
          <p:nvPr>
            <p:ph idx="1"/>
          </p:nvPr>
        </p:nvSpPr>
        <p:spPr>
          <a:xfrm>
            <a:off x="838200" y="1524000"/>
            <a:ext cx="10515600" cy="5080001"/>
          </a:xfrm>
        </p:spPr>
        <p:txBody>
          <a:bodyPr>
            <a:normAutofit lnSpcReduction="10000"/>
          </a:bodyPr>
          <a:lstStyle/>
          <a:p>
            <a:r>
              <a:rPr lang="en-US" dirty="0"/>
              <a:t>Computer Power and Human </a:t>
            </a:r>
            <a:r>
              <a:rPr lang="en-US" dirty="0" smtClean="0"/>
              <a:t>Reason, </a:t>
            </a:r>
            <a:r>
              <a:rPr lang="en-US" dirty="0" err="1" smtClean="0"/>
              <a:t>Weizenbaum</a:t>
            </a:r>
            <a:r>
              <a:rPr lang="en-US" dirty="0" smtClean="0"/>
              <a:t> (1976)</a:t>
            </a:r>
          </a:p>
          <a:p>
            <a:pPr lvl="1"/>
            <a:r>
              <a:rPr lang="en-US" dirty="0" smtClean="0"/>
              <a:t>“</a:t>
            </a:r>
            <a:r>
              <a:rPr lang="en-US" dirty="0"/>
              <a:t>They have, with few exceptions, reserved for themselves the right to </a:t>
            </a:r>
            <a:r>
              <a:rPr lang="en-US" dirty="0">
                <a:solidFill>
                  <a:schemeClr val="accent1">
                    <a:lumMod val="75000"/>
                  </a:schemeClr>
                </a:solidFill>
              </a:rPr>
              <a:t>make decisions based on the </a:t>
            </a:r>
            <a:r>
              <a:rPr lang="en-US" dirty="0" smtClean="0">
                <a:solidFill>
                  <a:schemeClr val="accent1">
                    <a:lumMod val="75000"/>
                  </a:schemeClr>
                </a:solidFill>
              </a:rPr>
              <a:t>outcome of such computing processes</a:t>
            </a:r>
            <a:r>
              <a:rPr lang="en-US" dirty="0" smtClean="0"/>
              <a:t>.  People are thus able to </a:t>
            </a:r>
            <a:r>
              <a:rPr lang="en-US" dirty="0" smtClean="0">
                <a:solidFill>
                  <a:schemeClr val="accent2">
                    <a:lumMod val="75000"/>
                  </a:schemeClr>
                </a:solidFill>
              </a:rPr>
              <a:t>maintain the illusion</a:t>
            </a:r>
            <a:r>
              <a:rPr lang="en-US" dirty="0" smtClean="0"/>
              <a:t>, and it is often just that, that </a:t>
            </a:r>
            <a:r>
              <a:rPr lang="en-US" dirty="0" smtClean="0">
                <a:solidFill>
                  <a:schemeClr val="accent2">
                    <a:lumMod val="75000"/>
                  </a:schemeClr>
                </a:solidFill>
              </a:rPr>
              <a:t>they are </a:t>
            </a:r>
            <a:r>
              <a:rPr lang="en-US" dirty="0" smtClean="0"/>
              <a:t>after all </a:t>
            </a:r>
            <a:r>
              <a:rPr lang="en-US" dirty="0" smtClean="0">
                <a:solidFill>
                  <a:schemeClr val="accent2">
                    <a:lumMod val="75000"/>
                  </a:schemeClr>
                </a:solidFill>
              </a:rPr>
              <a:t>the decision makers</a:t>
            </a:r>
            <a:r>
              <a:rPr lang="en-US" dirty="0" smtClean="0"/>
              <a:t>.  But, as we shall argue, a computing system that permits the asking of only </a:t>
            </a:r>
            <a:r>
              <a:rPr lang="en-US" dirty="0" smtClean="0">
                <a:solidFill>
                  <a:schemeClr val="accent1">
                    <a:lumMod val="75000"/>
                  </a:schemeClr>
                </a:solidFill>
              </a:rPr>
              <a:t>certain kinds of qu</a:t>
            </a:r>
            <a:r>
              <a:rPr lang="en-US" dirty="0" smtClean="0"/>
              <a:t>estions, that accepts only </a:t>
            </a:r>
            <a:r>
              <a:rPr lang="en-US" dirty="0" smtClean="0">
                <a:solidFill>
                  <a:schemeClr val="accent1">
                    <a:lumMod val="75000"/>
                  </a:schemeClr>
                </a:solidFill>
              </a:rPr>
              <a:t>certain kinds of “data,” </a:t>
            </a:r>
            <a:r>
              <a:rPr lang="en-US" dirty="0" smtClean="0"/>
              <a:t>and that </a:t>
            </a:r>
            <a:r>
              <a:rPr lang="en-US" dirty="0" smtClean="0">
                <a:solidFill>
                  <a:schemeClr val="accent1">
                    <a:lumMod val="75000"/>
                  </a:schemeClr>
                </a:solidFill>
              </a:rPr>
              <a:t>cannot even in principle be understood </a:t>
            </a:r>
            <a:r>
              <a:rPr lang="en-US" dirty="0" smtClean="0"/>
              <a:t>by those who rely on it, such a </a:t>
            </a:r>
            <a:r>
              <a:rPr lang="en-US" dirty="0" smtClean="0">
                <a:solidFill>
                  <a:schemeClr val="accent2">
                    <a:lumMod val="75000"/>
                  </a:schemeClr>
                </a:solidFill>
              </a:rPr>
              <a:t>computing system has effectively closed many doors </a:t>
            </a:r>
            <a:r>
              <a:rPr lang="en-US" dirty="0" smtClean="0"/>
              <a:t>that were open before it was installed.  (page 38)</a:t>
            </a:r>
          </a:p>
          <a:p>
            <a:r>
              <a:rPr lang="en-US" b="1" dirty="0" smtClean="0"/>
              <a:t>The role of mankind to interpret and understand the world is uniquely human and should not be abdicated to automated processes!</a:t>
            </a:r>
          </a:p>
          <a:p>
            <a:r>
              <a:rPr lang="en-US" b="1" dirty="0" smtClean="0"/>
              <a:t>AI and machine learning are useful tools and must be understood and used appropriately.</a:t>
            </a:r>
            <a:endParaRPr lang="en-US" b="1" dirty="0"/>
          </a:p>
        </p:txBody>
      </p:sp>
    </p:spTree>
    <p:extLst>
      <p:ext uri="{BB962C8B-B14F-4D97-AF65-F5344CB8AC3E}">
        <p14:creationId xmlns:p14="http://schemas.microsoft.com/office/powerpoint/2010/main" val="291217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Books</a:t>
            </a:r>
            <a:endParaRPr lang="en-US" dirty="0"/>
          </a:p>
        </p:txBody>
      </p:sp>
      <p:sp>
        <p:nvSpPr>
          <p:cNvPr id="3" name="Content Placeholder 2"/>
          <p:cNvSpPr>
            <a:spLocks noGrp="1"/>
          </p:cNvSpPr>
          <p:nvPr>
            <p:ph idx="1"/>
          </p:nvPr>
        </p:nvSpPr>
        <p:spPr/>
        <p:txBody>
          <a:bodyPr/>
          <a:lstStyle/>
          <a:p>
            <a:r>
              <a:rPr lang="en-US" dirty="0" smtClean="0"/>
              <a:t>Computer Power and Human Reason, Joseph </a:t>
            </a:r>
            <a:r>
              <a:rPr lang="en-US" dirty="0" err="1" smtClean="0"/>
              <a:t>Weizenbaum</a:t>
            </a:r>
            <a:endParaRPr lang="en-US" dirty="0" smtClean="0"/>
          </a:p>
          <a:p>
            <a:r>
              <a:rPr lang="en-US" dirty="0" err="1" smtClean="0"/>
              <a:t>Godel</a:t>
            </a:r>
            <a:r>
              <a:rPr lang="en-US" dirty="0" smtClean="0"/>
              <a:t>, Escher, Bach: An Eternal Golden Braid, Douglas Hofstadter</a:t>
            </a:r>
          </a:p>
          <a:p>
            <a:r>
              <a:rPr lang="en-US" dirty="0" smtClean="0"/>
              <a:t>The Future of the Professions: How technology will transform the work of human experts,  Richard and Daniel Susskind </a:t>
            </a:r>
          </a:p>
          <a:p>
            <a:r>
              <a:rPr lang="en-US" dirty="0" smtClean="0"/>
              <a:t>In Our Image – Artificial Intelligence and the Human Spirit, Noreen Herzfeld</a:t>
            </a:r>
          </a:p>
          <a:p>
            <a:endParaRPr lang="en-US" dirty="0"/>
          </a:p>
        </p:txBody>
      </p:sp>
    </p:spTree>
    <p:extLst>
      <p:ext uri="{BB962C8B-B14F-4D97-AF65-F5344CB8AC3E}">
        <p14:creationId xmlns:p14="http://schemas.microsoft.com/office/powerpoint/2010/main" val="346693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dirty="0" smtClean="0"/>
              <a:t>What is artificial intelligence (AI) and its prospects for the future?  To answer these questions a half-century history of AI is presented along with the current state of AI.  Its future is contingent on its limitations and its impact on society.  Although there is talk of an “AI bubble burst,” the future of AI and data science in general is very promising.</a:t>
            </a:r>
            <a:endParaRPr lang="en-US" dirty="0"/>
          </a:p>
        </p:txBody>
      </p:sp>
    </p:spTree>
    <p:extLst>
      <p:ext uri="{BB962C8B-B14F-4D97-AF65-F5344CB8AC3E}">
        <p14:creationId xmlns:p14="http://schemas.microsoft.com/office/powerpoint/2010/main" val="216371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a:t>
            </a:r>
          </a:p>
          <a:p>
            <a:pPr lvl="1"/>
            <a:r>
              <a:rPr lang="en-US" b="1" dirty="0" smtClean="0">
                <a:solidFill>
                  <a:schemeClr val="accent1">
                    <a:lumMod val="75000"/>
                  </a:schemeClr>
                </a:solidFill>
              </a:rPr>
              <a:t>Data science</a:t>
            </a:r>
            <a:r>
              <a:rPr lang="en-US" dirty="0" smtClean="0">
                <a:solidFill>
                  <a:schemeClr val="accent1">
                    <a:lumMod val="75000"/>
                  </a:schemeClr>
                </a:solidFill>
              </a:rPr>
              <a:t>, also known as </a:t>
            </a:r>
            <a:r>
              <a:rPr lang="en-US" b="1" dirty="0" smtClean="0">
                <a:solidFill>
                  <a:schemeClr val="accent1">
                    <a:lumMod val="75000"/>
                  </a:schemeClr>
                </a:solidFill>
              </a:rPr>
              <a:t>data-driven science</a:t>
            </a:r>
            <a:r>
              <a:rPr lang="en-US" dirty="0" smtClean="0">
                <a:solidFill>
                  <a:schemeClr val="accent1">
                    <a:lumMod val="75000"/>
                  </a:schemeClr>
                </a:solidFill>
              </a:rPr>
              <a:t>, is an interdisciplinary field about scientific methods, processes, and systems to extract </a:t>
            </a:r>
            <a:r>
              <a:rPr lang="en-US" dirty="0" smtClean="0">
                <a:solidFill>
                  <a:schemeClr val="accent1">
                    <a:lumMod val="75000"/>
                  </a:schemeClr>
                </a:solidFill>
                <a:hlinkClick r:id="rId3" tooltip="Knowledge"/>
              </a:rPr>
              <a:t>knowledge</a:t>
            </a:r>
            <a:r>
              <a:rPr lang="en-US" dirty="0" smtClean="0">
                <a:solidFill>
                  <a:schemeClr val="accent1">
                    <a:lumMod val="75000"/>
                  </a:schemeClr>
                </a:solidFill>
              </a:rPr>
              <a:t> or insights from </a:t>
            </a:r>
            <a:r>
              <a:rPr lang="en-US" dirty="0" smtClean="0">
                <a:solidFill>
                  <a:schemeClr val="accent1">
                    <a:lumMod val="75000"/>
                  </a:schemeClr>
                </a:solidFill>
                <a:hlinkClick r:id="rId4" tooltip="Data"/>
              </a:rPr>
              <a:t>data</a:t>
            </a:r>
            <a:r>
              <a:rPr lang="en-US" dirty="0" smtClean="0">
                <a:solidFill>
                  <a:schemeClr val="accent1">
                    <a:lumMod val="75000"/>
                  </a:schemeClr>
                </a:solidFill>
              </a:rPr>
              <a:t> in various forms, either structured or unstructured, similar to </a:t>
            </a:r>
            <a:r>
              <a:rPr lang="en-US" dirty="0" smtClean="0">
                <a:solidFill>
                  <a:schemeClr val="accent1">
                    <a:lumMod val="75000"/>
                  </a:schemeClr>
                </a:solidFill>
                <a:hlinkClick r:id="rId5" tooltip="Data mining"/>
              </a:rPr>
              <a:t>data mining</a:t>
            </a:r>
            <a:r>
              <a:rPr lang="en-US" dirty="0" smtClean="0">
                <a:solidFill>
                  <a:schemeClr val="accent1">
                    <a:lumMod val="75000"/>
                  </a:schemeClr>
                </a:solidFill>
              </a:rPr>
              <a:t>. (Wikipedia)</a:t>
            </a:r>
          </a:p>
          <a:p>
            <a:r>
              <a:rPr lang="en-US" dirty="0" smtClean="0"/>
              <a:t>“The key word in ‘Data Science’ is not Data, it is Science” (Jeff Leek)</a:t>
            </a:r>
          </a:p>
          <a:p>
            <a:pPr lvl="1"/>
            <a:r>
              <a:rPr lang="en-US" dirty="0" smtClean="0"/>
              <a:t>Analytics, Data Mining, Neural Nets are just tools for managing and exploring “Big Data.”</a:t>
            </a:r>
          </a:p>
          <a:p>
            <a:r>
              <a:rPr lang="en-US" dirty="0" smtClean="0"/>
              <a:t>Are you trying to answer interesting questions? </a:t>
            </a:r>
          </a:p>
          <a:p>
            <a:pPr lvl="1"/>
            <a:r>
              <a:rPr lang="en-US" dirty="0" smtClean="0">
                <a:solidFill>
                  <a:schemeClr val="accent1">
                    <a:lumMod val="75000"/>
                  </a:schemeClr>
                </a:solidFill>
              </a:rPr>
              <a:t>The trap is focusing on a collection of techniques or tools.</a:t>
            </a:r>
          </a:p>
          <a:p>
            <a:pPr lvl="1"/>
            <a:r>
              <a:rPr lang="en-US" dirty="0" smtClean="0">
                <a:solidFill>
                  <a:schemeClr val="accent1">
                    <a:lumMod val="75000"/>
                  </a:schemeClr>
                </a:solidFill>
              </a:rPr>
              <a:t>The goal is to extract a better understanding of a system.</a:t>
            </a:r>
          </a:p>
          <a:p>
            <a:pPr lvl="1"/>
            <a:r>
              <a:rPr lang="en-US" dirty="0" smtClean="0">
                <a:solidFill>
                  <a:schemeClr val="accent1">
                    <a:lumMod val="75000"/>
                  </a:schemeClr>
                </a:solidFill>
              </a:rPr>
              <a:t>These techniques can be used to engineer solutions.</a:t>
            </a:r>
          </a:p>
          <a:p>
            <a:endParaRPr lang="en-US" dirty="0"/>
          </a:p>
        </p:txBody>
      </p:sp>
    </p:spTree>
    <p:extLst>
      <p:ext uri="{BB962C8B-B14F-4D97-AF65-F5344CB8AC3E}">
        <p14:creationId xmlns:p14="http://schemas.microsoft.com/office/powerpoint/2010/main" val="100602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data scientists do?</a:t>
            </a:r>
            <a:endParaRPr lang="en-US" dirty="0"/>
          </a:p>
        </p:txBody>
      </p:sp>
      <p:sp>
        <p:nvSpPr>
          <p:cNvPr id="3" name="Content Placeholder 2"/>
          <p:cNvSpPr>
            <a:spLocks noGrp="1"/>
          </p:cNvSpPr>
          <p:nvPr>
            <p:ph idx="1"/>
          </p:nvPr>
        </p:nvSpPr>
        <p:spPr>
          <a:xfrm>
            <a:off x="838200" y="1825624"/>
            <a:ext cx="10515600" cy="4751021"/>
          </a:xfrm>
        </p:spPr>
        <p:txBody>
          <a:bodyPr>
            <a:normAutofit/>
          </a:bodyPr>
          <a:lstStyle/>
          <a:p>
            <a:r>
              <a:rPr lang="en-US" dirty="0"/>
              <a:t>Expectations (Most important skills of data scientists, </a:t>
            </a:r>
            <a:r>
              <a:rPr lang="en-US" dirty="0" err="1"/>
              <a:t>TEDx</a:t>
            </a:r>
            <a:r>
              <a:rPr lang="en-US" dirty="0"/>
              <a:t> talk)</a:t>
            </a:r>
          </a:p>
          <a:p>
            <a:pPr lvl="1"/>
            <a:r>
              <a:rPr lang="en-US" dirty="0">
                <a:solidFill>
                  <a:schemeClr val="accent1">
                    <a:lumMod val="75000"/>
                  </a:schemeClr>
                </a:solidFill>
              </a:rPr>
              <a:t>Answers in days rather than months</a:t>
            </a:r>
          </a:p>
          <a:p>
            <a:pPr lvl="1"/>
            <a:r>
              <a:rPr lang="en-US" dirty="0">
                <a:solidFill>
                  <a:schemeClr val="accent1">
                    <a:lumMod val="75000"/>
                  </a:schemeClr>
                </a:solidFill>
              </a:rPr>
              <a:t>Exploratory analysis and rapid iteration</a:t>
            </a:r>
          </a:p>
          <a:p>
            <a:pPr lvl="1"/>
            <a:r>
              <a:rPr lang="en-US" dirty="0">
                <a:solidFill>
                  <a:schemeClr val="accent1">
                    <a:lumMod val="75000"/>
                  </a:schemeClr>
                </a:solidFill>
              </a:rPr>
              <a:t>Visual representation to enhance insight</a:t>
            </a:r>
          </a:p>
          <a:p>
            <a:pPr lvl="1"/>
            <a:r>
              <a:rPr lang="en-US" dirty="0">
                <a:solidFill>
                  <a:schemeClr val="accent1">
                    <a:lumMod val="75000"/>
                  </a:schemeClr>
                </a:solidFill>
              </a:rPr>
              <a:t>Turn data into actionable insight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366" y="4044914"/>
            <a:ext cx="6895238" cy="2666667"/>
          </a:xfrm>
          <a:prstGeom prst="rect">
            <a:avLst/>
          </a:prstGeom>
        </p:spPr>
      </p:pic>
      <p:sp>
        <p:nvSpPr>
          <p:cNvPr id="5" name="TextBox 4"/>
          <p:cNvSpPr txBox="1"/>
          <p:nvPr/>
        </p:nvSpPr>
        <p:spPr>
          <a:xfrm>
            <a:off x="6798969" y="6342249"/>
            <a:ext cx="2422266" cy="369332"/>
          </a:xfrm>
          <a:prstGeom prst="rect">
            <a:avLst/>
          </a:prstGeom>
          <a:noFill/>
        </p:spPr>
        <p:txBody>
          <a:bodyPr wrap="none" rtlCol="0">
            <a:spAutoFit/>
          </a:bodyPr>
          <a:lstStyle/>
          <a:p>
            <a:r>
              <a:rPr lang="en-US" dirty="0" smtClean="0"/>
              <a:t>R for Data Science (p. 1)</a:t>
            </a:r>
            <a:endParaRPr lang="en-US" dirty="0"/>
          </a:p>
        </p:txBody>
      </p:sp>
    </p:spTree>
    <p:extLst>
      <p:ext uri="{BB962C8B-B14F-4D97-AF65-F5344CB8AC3E}">
        <p14:creationId xmlns:p14="http://schemas.microsoft.com/office/powerpoint/2010/main" val="23098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32" y="-42208"/>
            <a:ext cx="3945079" cy="272521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639" y="-1"/>
            <a:ext cx="4064361" cy="30281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797" y="4243842"/>
            <a:ext cx="4684090" cy="263281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642" y="-15932"/>
            <a:ext cx="5155386" cy="381452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3009" y="4794426"/>
            <a:ext cx="3507717" cy="228976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5294" y="2594554"/>
            <a:ext cx="4435432" cy="224285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715983"/>
            <a:ext cx="4366490" cy="3316568"/>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6490" y="1887308"/>
            <a:ext cx="3472811" cy="2604609"/>
          </a:xfrm>
          <a:prstGeom prst="rect">
            <a:avLst/>
          </a:prstGeom>
        </p:spPr>
      </p:pic>
    </p:spTree>
    <p:extLst>
      <p:ext uri="{BB962C8B-B14F-4D97-AF65-F5344CB8AC3E}">
        <p14:creationId xmlns:p14="http://schemas.microsoft.com/office/powerpoint/2010/main" val="80330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724"/>
            <a:ext cx="10515600" cy="1112190"/>
          </a:xfrm>
        </p:spPr>
        <p:txBody>
          <a:bodyPr/>
          <a:lstStyle/>
          <a:p>
            <a:r>
              <a:rPr lang="en-US" dirty="0" smtClean="0"/>
              <a:t>Cybernetics</a:t>
            </a:r>
            <a:endParaRPr lang="en-US" dirty="0"/>
          </a:p>
        </p:txBody>
      </p:sp>
      <p:sp>
        <p:nvSpPr>
          <p:cNvPr id="3" name="Content Placeholder 2"/>
          <p:cNvSpPr>
            <a:spLocks noGrp="1"/>
          </p:cNvSpPr>
          <p:nvPr>
            <p:ph idx="1"/>
          </p:nvPr>
        </p:nvSpPr>
        <p:spPr>
          <a:xfrm>
            <a:off x="838200" y="1287624"/>
            <a:ext cx="10834396" cy="5290458"/>
          </a:xfrm>
        </p:spPr>
        <p:txBody>
          <a:bodyPr>
            <a:normAutofit fontScale="92500" lnSpcReduction="10000"/>
          </a:bodyPr>
          <a:lstStyle/>
          <a:p>
            <a:r>
              <a:rPr lang="en-US" dirty="0" smtClean="0"/>
              <a:t>From Greek word meaning “governance.”  (Steer, navigate, govern)</a:t>
            </a:r>
          </a:p>
          <a:p>
            <a:r>
              <a:rPr lang="en-US" dirty="0" smtClean="0"/>
              <a:t>Cybernetics: Or Control and Communication in the Animal and the Machine.”  Norbert Wiener (1948)</a:t>
            </a:r>
          </a:p>
          <a:p>
            <a:pPr lvl="1"/>
            <a:r>
              <a:rPr lang="en-US" dirty="0" smtClean="0">
                <a:solidFill>
                  <a:schemeClr val="accent1">
                    <a:lumMod val="75000"/>
                  </a:schemeClr>
                </a:solidFill>
              </a:rPr>
              <a:t>Study of teleological mechanisms</a:t>
            </a:r>
          </a:p>
          <a:p>
            <a:r>
              <a:rPr lang="en-US" dirty="0" smtClean="0"/>
              <a:t>Macy Conferences (1941-1960) – Facilitate interdisciplinary scientific communication</a:t>
            </a:r>
          </a:p>
          <a:p>
            <a:pPr lvl="1"/>
            <a:r>
              <a:rPr lang="en-US" dirty="0" smtClean="0">
                <a:solidFill>
                  <a:schemeClr val="accent1">
                    <a:lumMod val="75000"/>
                  </a:schemeClr>
                </a:solidFill>
              </a:rPr>
              <a:t>Interdisciplinary field</a:t>
            </a:r>
          </a:p>
          <a:p>
            <a:pPr lvl="1"/>
            <a:r>
              <a:rPr lang="en-US" dirty="0" smtClean="0">
                <a:solidFill>
                  <a:schemeClr val="accent1">
                    <a:lumMod val="75000"/>
                  </a:schemeClr>
                </a:solidFill>
              </a:rPr>
              <a:t>Control systems, network theory, neuroscience, anthropology, psychology.</a:t>
            </a:r>
          </a:p>
          <a:p>
            <a:r>
              <a:rPr lang="en-US" dirty="0" smtClean="0"/>
              <a:t>Dartmouth Summer Research Project on Artificial Intelligence </a:t>
            </a:r>
          </a:p>
          <a:p>
            <a:pPr lvl="1"/>
            <a:r>
              <a:rPr lang="en-US" dirty="0" smtClean="0">
                <a:solidFill>
                  <a:schemeClr val="accent1">
                    <a:lumMod val="75000"/>
                  </a:schemeClr>
                </a:solidFill>
              </a:rPr>
              <a:t>Organized by John McCarthy, 1956 – Develop ideas about thinking machines.”</a:t>
            </a:r>
          </a:p>
          <a:p>
            <a:pPr lvl="1"/>
            <a:r>
              <a:rPr lang="en-US" dirty="0" smtClean="0">
                <a:solidFill>
                  <a:schemeClr val="accent1">
                    <a:lumMod val="75000"/>
                  </a:schemeClr>
                </a:solidFill>
              </a:rPr>
              <a:t>Six week workshop</a:t>
            </a:r>
          </a:p>
          <a:p>
            <a:r>
              <a:rPr lang="en-US" dirty="0" smtClean="0"/>
              <a:t>A.M</a:t>
            </a:r>
            <a:r>
              <a:rPr lang="en-US" dirty="0"/>
              <a:t>. Turing (1950) Computing Machinery and Intelligence. </a:t>
            </a:r>
            <a:r>
              <a:rPr lang="en-US" i="1" dirty="0"/>
              <a:t>Mind</a:t>
            </a:r>
            <a:r>
              <a:rPr lang="en-US" dirty="0"/>
              <a:t> 49: 433-460.</a:t>
            </a:r>
          </a:p>
          <a:p>
            <a:pPr lvl="1"/>
            <a:r>
              <a:rPr lang="en-US" dirty="0">
                <a:solidFill>
                  <a:schemeClr val="accent1">
                    <a:lumMod val="75000"/>
                  </a:schemeClr>
                </a:solidFill>
              </a:rPr>
              <a:t>Could a computer deceive a human during five minutes of text exchange?</a:t>
            </a:r>
          </a:p>
          <a:p>
            <a:pPr lvl="1"/>
            <a:r>
              <a:rPr lang="en-US" dirty="0">
                <a:solidFill>
                  <a:schemeClr val="accent1">
                    <a:lumMod val="75000"/>
                  </a:schemeClr>
                </a:solidFill>
              </a:rPr>
              <a:t>“Are there imaginable digital computers which would do well in the </a:t>
            </a:r>
            <a:r>
              <a:rPr lang="en-US" i="1" dirty="0">
                <a:solidFill>
                  <a:schemeClr val="accent1">
                    <a:lumMod val="75000"/>
                  </a:schemeClr>
                </a:solidFill>
              </a:rPr>
              <a:t>imitation game</a:t>
            </a:r>
            <a:r>
              <a:rPr lang="en-US" dirty="0">
                <a:solidFill>
                  <a:schemeClr val="accent1">
                    <a:lumMod val="75000"/>
                  </a:schemeClr>
                </a:solidFill>
              </a:rPr>
              <a:t>?”</a:t>
            </a:r>
          </a:p>
          <a:p>
            <a:endParaRPr lang="en-US" dirty="0"/>
          </a:p>
        </p:txBody>
      </p:sp>
    </p:spTree>
    <p:extLst>
      <p:ext uri="{BB962C8B-B14F-4D97-AF65-F5344CB8AC3E}">
        <p14:creationId xmlns:p14="http://schemas.microsoft.com/office/powerpoint/2010/main" val="334646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588"/>
            <a:ext cx="10515600" cy="990892"/>
          </a:xfrm>
        </p:spPr>
        <p:txBody>
          <a:bodyPr/>
          <a:lstStyle/>
          <a:p>
            <a:r>
              <a:rPr lang="en-US" dirty="0" smtClean="0"/>
              <a:t>Artificial Intelligence</a:t>
            </a:r>
            <a:endParaRPr lang="en-US" dirty="0"/>
          </a:p>
        </p:txBody>
      </p:sp>
      <p:sp>
        <p:nvSpPr>
          <p:cNvPr id="3" name="Content Placeholder 2"/>
          <p:cNvSpPr>
            <a:spLocks noGrp="1"/>
          </p:cNvSpPr>
          <p:nvPr>
            <p:ph idx="1"/>
          </p:nvPr>
        </p:nvSpPr>
        <p:spPr>
          <a:xfrm>
            <a:off x="707571" y="1261480"/>
            <a:ext cx="10515600" cy="5561044"/>
          </a:xfrm>
        </p:spPr>
        <p:txBody>
          <a:bodyPr>
            <a:normAutofit fontScale="85000" lnSpcReduction="20000"/>
          </a:bodyPr>
          <a:lstStyle/>
          <a:p>
            <a:r>
              <a:rPr lang="en-US" dirty="0" smtClean="0"/>
              <a:t>The study of and implementation of cognitive ability as demonstrated in humans.</a:t>
            </a:r>
          </a:p>
          <a:p>
            <a:r>
              <a:rPr lang="en-US" dirty="0" smtClean="0"/>
              <a:t>Formally established as an academic discipline in 1956 </a:t>
            </a:r>
          </a:p>
          <a:p>
            <a:r>
              <a:rPr lang="en-US" dirty="0" smtClean="0"/>
              <a:t>Interdisciplinary in nature</a:t>
            </a:r>
          </a:p>
          <a:p>
            <a:pPr lvl="1"/>
            <a:r>
              <a:rPr lang="en-US" dirty="0" smtClean="0">
                <a:solidFill>
                  <a:schemeClr val="accent1">
                    <a:lumMod val="75000"/>
                  </a:schemeClr>
                </a:solidFill>
              </a:rPr>
              <a:t>Computer </a:t>
            </a:r>
            <a:r>
              <a:rPr lang="en-US" dirty="0">
                <a:solidFill>
                  <a:schemeClr val="accent1">
                    <a:lumMod val="75000"/>
                  </a:schemeClr>
                </a:solidFill>
              </a:rPr>
              <a:t>science</a:t>
            </a:r>
          </a:p>
          <a:p>
            <a:pPr lvl="1"/>
            <a:r>
              <a:rPr lang="en-US" dirty="0">
                <a:solidFill>
                  <a:schemeClr val="accent1">
                    <a:lumMod val="75000"/>
                  </a:schemeClr>
                </a:solidFill>
              </a:rPr>
              <a:t>Mathematics</a:t>
            </a:r>
          </a:p>
          <a:p>
            <a:pPr lvl="1"/>
            <a:r>
              <a:rPr lang="en-US" dirty="0">
                <a:solidFill>
                  <a:schemeClr val="accent1">
                    <a:lumMod val="75000"/>
                  </a:schemeClr>
                </a:solidFill>
              </a:rPr>
              <a:t>Psychology</a:t>
            </a:r>
          </a:p>
          <a:p>
            <a:pPr lvl="1"/>
            <a:r>
              <a:rPr lang="en-US" dirty="0">
                <a:solidFill>
                  <a:schemeClr val="accent1">
                    <a:lumMod val="75000"/>
                  </a:schemeClr>
                </a:solidFill>
              </a:rPr>
              <a:t>Linguistics</a:t>
            </a:r>
          </a:p>
          <a:p>
            <a:pPr lvl="1"/>
            <a:r>
              <a:rPr lang="en-US" dirty="0">
                <a:solidFill>
                  <a:schemeClr val="accent1">
                    <a:lumMod val="75000"/>
                  </a:schemeClr>
                </a:solidFill>
              </a:rPr>
              <a:t>Philosophy</a:t>
            </a:r>
          </a:p>
          <a:p>
            <a:r>
              <a:rPr lang="en-US" dirty="0" smtClean="0"/>
              <a:t>Areas of study include</a:t>
            </a:r>
          </a:p>
          <a:p>
            <a:pPr lvl="1"/>
            <a:r>
              <a:rPr lang="en-US" dirty="0" smtClean="0">
                <a:solidFill>
                  <a:schemeClr val="accent1">
                    <a:lumMod val="75000"/>
                  </a:schemeClr>
                </a:solidFill>
              </a:rPr>
              <a:t>Reasoning</a:t>
            </a:r>
          </a:p>
          <a:p>
            <a:pPr lvl="1"/>
            <a:r>
              <a:rPr lang="en-US" dirty="0" smtClean="0">
                <a:solidFill>
                  <a:schemeClr val="accent1">
                    <a:lumMod val="75000"/>
                  </a:schemeClr>
                </a:solidFill>
              </a:rPr>
              <a:t>Knowledge representation</a:t>
            </a:r>
          </a:p>
          <a:p>
            <a:pPr lvl="1"/>
            <a:r>
              <a:rPr lang="en-US" dirty="0" smtClean="0">
                <a:solidFill>
                  <a:schemeClr val="accent1">
                    <a:lumMod val="75000"/>
                  </a:schemeClr>
                </a:solidFill>
              </a:rPr>
              <a:t>Planning</a:t>
            </a:r>
          </a:p>
          <a:p>
            <a:pPr lvl="1"/>
            <a:r>
              <a:rPr lang="en-US" dirty="0" smtClean="0">
                <a:solidFill>
                  <a:schemeClr val="accent1">
                    <a:lumMod val="75000"/>
                  </a:schemeClr>
                </a:solidFill>
              </a:rPr>
              <a:t>Learning</a:t>
            </a:r>
          </a:p>
          <a:p>
            <a:pPr lvl="1"/>
            <a:r>
              <a:rPr lang="en-US" dirty="0" smtClean="0">
                <a:solidFill>
                  <a:schemeClr val="accent1">
                    <a:lumMod val="75000"/>
                  </a:schemeClr>
                </a:solidFill>
              </a:rPr>
              <a:t>Natural language processing</a:t>
            </a:r>
          </a:p>
          <a:p>
            <a:pPr lvl="1"/>
            <a:r>
              <a:rPr lang="en-US" dirty="0" smtClean="0">
                <a:solidFill>
                  <a:schemeClr val="accent1">
                    <a:lumMod val="75000"/>
                  </a:schemeClr>
                </a:solidFill>
              </a:rPr>
              <a:t>Perception</a:t>
            </a:r>
          </a:p>
          <a:p>
            <a:pPr lvl="1"/>
            <a:r>
              <a:rPr lang="en-US" dirty="0" smtClean="0">
                <a:solidFill>
                  <a:schemeClr val="accent1">
                    <a:lumMod val="75000"/>
                  </a:schemeClr>
                </a:solidFill>
              </a:rPr>
              <a:t>Ability to move and manipulate objects</a:t>
            </a:r>
          </a:p>
          <a:p>
            <a:r>
              <a:rPr lang="en-US" dirty="0" smtClean="0"/>
              <a:t>Long term goal is to demonstrate a “General Intelligence”</a:t>
            </a:r>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4753" y="2378454"/>
            <a:ext cx="7541556" cy="2803145"/>
          </a:xfrm>
          <a:prstGeom prst="rect">
            <a:avLst/>
          </a:prstGeom>
        </p:spPr>
      </p:pic>
      <p:sp>
        <p:nvSpPr>
          <p:cNvPr id="5" name="TextBox 4"/>
          <p:cNvSpPr txBox="1"/>
          <p:nvPr/>
        </p:nvSpPr>
        <p:spPr>
          <a:xfrm>
            <a:off x="10511566" y="5284290"/>
            <a:ext cx="1423210" cy="369332"/>
          </a:xfrm>
          <a:prstGeom prst="rect">
            <a:avLst/>
          </a:prstGeom>
          <a:noFill/>
        </p:spPr>
        <p:txBody>
          <a:bodyPr wrap="none" rtlCol="0">
            <a:spAutoFit/>
          </a:bodyPr>
          <a:lstStyle/>
          <a:p>
            <a:r>
              <a:rPr lang="en-US" dirty="0" smtClean="0"/>
              <a:t>AI, </a:t>
            </a:r>
            <a:r>
              <a:rPr lang="en-US" dirty="0" err="1" smtClean="0"/>
              <a:t>xkcd</a:t>
            </a:r>
            <a:r>
              <a:rPr lang="en-US" dirty="0" smtClean="0"/>
              <a:t> </a:t>
            </a:r>
            <a:r>
              <a:rPr lang="en-US" dirty="0" smtClean="0"/>
              <a:t>#948</a:t>
            </a:r>
            <a:endParaRPr lang="en-US" dirty="0"/>
          </a:p>
        </p:txBody>
      </p:sp>
    </p:spTree>
    <p:extLst>
      <p:ext uri="{BB962C8B-B14F-4D97-AF65-F5344CB8AC3E}">
        <p14:creationId xmlns:p14="http://schemas.microsoft.com/office/powerpoint/2010/main" val="245197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AI</a:t>
            </a:r>
            <a:endParaRPr lang="en-US" dirty="0"/>
          </a:p>
        </p:txBody>
      </p:sp>
      <p:sp>
        <p:nvSpPr>
          <p:cNvPr id="3" name="Content Placeholder 2"/>
          <p:cNvSpPr>
            <a:spLocks noGrp="1"/>
          </p:cNvSpPr>
          <p:nvPr>
            <p:ph idx="1"/>
          </p:nvPr>
        </p:nvSpPr>
        <p:spPr>
          <a:xfrm>
            <a:off x="838200" y="1524000"/>
            <a:ext cx="10515600" cy="5054600"/>
          </a:xfrm>
        </p:spPr>
        <p:txBody>
          <a:bodyPr>
            <a:normAutofit/>
          </a:bodyPr>
          <a:lstStyle/>
          <a:p>
            <a:r>
              <a:rPr lang="en-US" dirty="0" smtClean="0"/>
              <a:t>Connectionism</a:t>
            </a:r>
          </a:p>
          <a:p>
            <a:pPr lvl="1"/>
            <a:r>
              <a:rPr lang="en-US" dirty="0" smtClean="0">
                <a:solidFill>
                  <a:schemeClr val="accent1">
                    <a:lumMod val="75000"/>
                  </a:schemeClr>
                </a:solidFill>
              </a:rPr>
              <a:t>Use neural network logic, </a:t>
            </a:r>
            <a:r>
              <a:rPr lang="en-US" dirty="0" err="1" smtClean="0">
                <a:solidFill>
                  <a:schemeClr val="accent1">
                    <a:lumMod val="75000"/>
                  </a:schemeClr>
                </a:solidFill>
              </a:rPr>
              <a:t>perceptrons</a:t>
            </a:r>
            <a:r>
              <a:rPr lang="en-US" dirty="0" smtClean="0">
                <a:solidFill>
                  <a:schemeClr val="accent1">
                    <a:lumMod val="75000"/>
                  </a:schemeClr>
                </a:solidFill>
              </a:rPr>
              <a:t> (1950’s)</a:t>
            </a:r>
          </a:p>
          <a:p>
            <a:pPr lvl="1"/>
            <a:r>
              <a:rPr lang="en-US" dirty="0" smtClean="0">
                <a:solidFill>
                  <a:schemeClr val="accent1">
                    <a:lumMod val="75000"/>
                  </a:schemeClr>
                </a:solidFill>
              </a:rPr>
              <a:t>Backpropagation (1970’s)</a:t>
            </a:r>
          </a:p>
          <a:p>
            <a:pPr lvl="1"/>
            <a:r>
              <a:rPr lang="en-US" dirty="0" smtClean="0">
                <a:solidFill>
                  <a:schemeClr val="accent1">
                    <a:lumMod val="75000"/>
                  </a:schemeClr>
                </a:solidFill>
              </a:rPr>
              <a:t>Revived interest in neural networks due to backpropagation (mid 1980’s)</a:t>
            </a:r>
          </a:p>
          <a:p>
            <a:r>
              <a:rPr lang="en-US" dirty="0" smtClean="0"/>
              <a:t>Symbolic Reasoning</a:t>
            </a:r>
          </a:p>
          <a:p>
            <a:pPr lvl="1"/>
            <a:r>
              <a:rPr lang="en-US" dirty="0" smtClean="0">
                <a:solidFill>
                  <a:schemeClr val="accent1">
                    <a:lumMod val="75000"/>
                  </a:schemeClr>
                </a:solidFill>
              </a:rPr>
              <a:t>Develop rules of deduction to produce general, human-like intelligence</a:t>
            </a:r>
          </a:p>
          <a:p>
            <a:pPr lvl="1"/>
            <a:r>
              <a:rPr lang="en-US" dirty="0" smtClean="0">
                <a:solidFill>
                  <a:schemeClr val="accent1">
                    <a:lumMod val="75000"/>
                  </a:schemeClr>
                </a:solidFill>
              </a:rPr>
              <a:t>General Problem Solver</a:t>
            </a:r>
          </a:p>
          <a:p>
            <a:pPr lvl="1"/>
            <a:r>
              <a:rPr lang="en-US" dirty="0" smtClean="0">
                <a:solidFill>
                  <a:schemeClr val="accent1">
                    <a:lumMod val="75000"/>
                  </a:schemeClr>
                </a:solidFill>
              </a:rPr>
              <a:t>Expert systems, LISP, Smalltalk</a:t>
            </a:r>
          </a:p>
          <a:p>
            <a:r>
              <a:rPr lang="en-US" dirty="0" smtClean="0"/>
              <a:t>Statistical Learning (1990’s)</a:t>
            </a:r>
            <a:endParaRPr lang="en-US" dirty="0"/>
          </a:p>
          <a:p>
            <a:pPr lvl="1"/>
            <a:r>
              <a:rPr lang="en-US" dirty="0" smtClean="0">
                <a:solidFill>
                  <a:schemeClr val="accent1">
                    <a:lumMod val="75000"/>
                  </a:schemeClr>
                </a:solidFill>
              </a:rPr>
              <a:t>Hidden-Markov models and neural networks</a:t>
            </a:r>
          </a:p>
          <a:p>
            <a:pPr lvl="1"/>
            <a:r>
              <a:rPr lang="en-US" dirty="0" smtClean="0">
                <a:solidFill>
                  <a:schemeClr val="accent1">
                    <a:lumMod val="75000"/>
                  </a:schemeClr>
                </a:solidFill>
              </a:rPr>
              <a:t>Bayesian decision theory</a:t>
            </a:r>
          </a:p>
          <a:p>
            <a:pPr lvl="1"/>
            <a:r>
              <a:rPr lang="en-US" dirty="0" smtClean="0">
                <a:solidFill>
                  <a:schemeClr val="accent1">
                    <a:lumMod val="75000"/>
                  </a:schemeClr>
                </a:solidFill>
              </a:rPr>
              <a:t>Deep Learning (2010’s)</a:t>
            </a:r>
            <a:endParaRPr lang="en-US" dirty="0">
              <a:solidFill>
                <a:schemeClr val="accent1">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6072" y="90488"/>
            <a:ext cx="4094312" cy="26400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773" y="4257823"/>
            <a:ext cx="3832028" cy="2506228"/>
          </a:xfrm>
          <a:prstGeom prst="rect">
            <a:avLst/>
          </a:prstGeom>
        </p:spPr>
      </p:pic>
    </p:spTree>
    <p:extLst>
      <p:ext uri="{BB962C8B-B14F-4D97-AF65-F5344CB8AC3E}">
        <p14:creationId xmlns:p14="http://schemas.microsoft.com/office/powerpoint/2010/main" val="316078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 of Interest in Artificial Intelligence</a:t>
            </a:r>
            <a:endParaRPr lang="en-US" dirty="0"/>
          </a:p>
        </p:txBody>
      </p:sp>
      <p:sp>
        <p:nvSpPr>
          <p:cNvPr id="3" name="Content Placeholder 2"/>
          <p:cNvSpPr>
            <a:spLocks noGrp="1"/>
          </p:cNvSpPr>
          <p:nvPr>
            <p:ph idx="1"/>
          </p:nvPr>
        </p:nvSpPr>
        <p:spPr>
          <a:xfrm>
            <a:off x="838200" y="1447800"/>
            <a:ext cx="10515600" cy="5105400"/>
          </a:xfrm>
        </p:spPr>
        <p:txBody>
          <a:bodyPr>
            <a:normAutofit/>
          </a:bodyPr>
          <a:lstStyle/>
          <a:p>
            <a:r>
              <a:rPr lang="en-US" dirty="0" smtClean="0"/>
              <a:t>AI Winter</a:t>
            </a:r>
          </a:p>
          <a:p>
            <a:pPr lvl="1"/>
            <a:r>
              <a:rPr lang="en-US" dirty="0" smtClean="0">
                <a:solidFill>
                  <a:schemeClr val="accent1">
                    <a:lumMod val="75000"/>
                  </a:schemeClr>
                </a:solidFill>
              </a:rPr>
              <a:t>Pessimism with regard to prospects of AI due to hype in the press, which leads to severe cutbacks in funding.</a:t>
            </a:r>
          </a:p>
          <a:p>
            <a:r>
              <a:rPr lang="en-US" dirty="0"/>
              <a:t>AI Revival</a:t>
            </a:r>
          </a:p>
          <a:p>
            <a:pPr lvl="1"/>
            <a:r>
              <a:rPr lang="en-US" dirty="0">
                <a:solidFill>
                  <a:schemeClr val="accent1">
                    <a:lumMod val="75000"/>
                  </a:schemeClr>
                </a:solidFill>
              </a:rPr>
              <a:t>AI becomes predominant due to advancements in computer technology, improved algorithms and techniques.</a:t>
            </a:r>
          </a:p>
          <a:p>
            <a:r>
              <a:rPr lang="en-US" dirty="0" smtClean="0"/>
              <a:t>Significant lulls in AI interest</a:t>
            </a:r>
          </a:p>
          <a:p>
            <a:pPr lvl="1"/>
            <a:r>
              <a:rPr lang="en-US" dirty="0" smtClean="0">
                <a:solidFill>
                  <a:schemeClr val="accent1">
                    <a:lumMod val="75000"/>
                  </a:schemeClr>
                </a:solidFill>
              </a:rPr>
              <a:t>1966 – Machine translation more expensive, less accurate and slower than human translation</a:t>
            </a:r>
          </a:p>
          <a:p>
            <a:pPr lvl="1"/>
            <a:r>
              <a:rPr lang="en-US" dirty="0" smtClean="0">
                <a:solidFill>
                  <a:schemeClr val="accent1">
                    <a:lumMod val="75000"/>
                  </a:schemeClr>
                </a:solidFill>
              </a:rPr>
              <a:t>1973 – Any useful problems suffer from intractability (</a:t>
            </a:r>
            <a:r>
              <a:rPr lang="en-US" dirty="0" err="1" smtClean="0">
                <a:solidFill>
                  <a:schemeClr val="accent1">
                    <a:lumMod val="75000"/>
                  </a:schemeClr>
                </a:solidFill>
              </a:rPr>
              <a:t>Lighthill</a:t>
            </a:r>
            <a:r>
              <a:rPr lang="en-US" dirty="0" smtClean="0">
                <a:solidFill>
                  <a:schemeClr val="accent1">
                    <a:lumMod val="75000"/>
                  </a:schemeClr>
                </a:solidFill>
              </a:rPr>
              <a:t> report) </a:t>
            </a:r>
          </a:p>
          <a:p>
            <a:pPr lvl="1"/>
            <a:r>
              <a:rPr lang="en-US" dirty="0" smtClean="0">
                <a:solidFill>
                  <a:schemeClr val="accent1">
                    <a:lumMod val="75000"/>
                  </a:schemeClr>
                </a:solidFill>
              </a:rPr>
              <a:t>1990’s – Expert systems expensive to maintain and brittle (unique conditions result in huge mistakes)</a:t>
            </a:r>
          </a:p>
          <a:p>
            <a:endParaRPr lang="en-US" dirty="0"/>
          </a:p>
        </p:txBody>
      </p:sp>
    </p:spTree>
    <p:extLst>
      <p:ext uri="{BB962C8B-B14F-4D97-AF65-F5344CB8AC3E}">
        <p14:creationId xmlns:p14="http://schemas.microsoft.com/office/powerpoint/2010/main" val="1670759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1833</TotalTime>
  <Words>2093</Words>
  <Application>Microsoft Office PowerPoint</Application>
  <PresentationFormat>Widescreen</PresentationFormat>
  <Paragraphs>253</Paragraphs>
  <Slides>28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 Artificial Intelligence: Past, Present and Prospects</vt:lpstr>
      <vt:lpstr>Data Science Working Group</vt:lpstr>
      <vt:lpstr>What is Data Science?</vt:lpstr>
      <vt:lpstr>What do data scientists do?</vt:lpstr>
      <vt:lpstr>PowerPoint Presentation</vt:lpstr>
      <vt:lpstr>Cybernetics</vt:lpstr>
      <vt:lpstr>Artificial Intelligence</vt:lpstr>
      <vt:lpstr>Approaches to AI</vt:lpstr>
      <vt:lpstr>Cycles of Interest in Artificial Intelligence</vt:lpstr>
      <vt:lpstr>PowerPoint Presentation</vt:lpstr>
      <vt:lpstr>Google Neural Machine Translation System</vt:lpstr>
      <vt:lpstr>Auto-tagging Photographs</vt:lpstr>
      <vt:lpstr>Google Brain</vt:lpstr>
      <vt:lpstr>Machine Learning as a Service (MLaaS)</vt:lpstr>
      <vt:lpstr>Amazon ML </vt:lpstr>
      <vt:lpstr>Azure ML Studio</vt:lpstr>
      <vt:lpstr>TensorFlow Playground – Neural Network</vt:lpstr>
      <vt:lpstr>Quantum Computing</vt:lpstr>
      <vt:lpstr>Quantum Computing at Google AI</vt:lpstr>
      <vt:lpstr>Limitations of Machine Learning</vt:lpstr>
      <vt:lpstr>PowerPoint Presentation</vt:lpstr>
      <vt:lpstr>Impact on the Professions</vt:lpstr>
      <vt:lpstr>Impact on Society</vt:lpstr>
      <vt:lpstr>AI and the Image of Man</vt:lpstr>
      <vt:lpstr>Joseph Weizenbaum</vt:lpstr>
      <vt:lpstr>Final Comment</vt:lpstr>
      <vt:lpstr>Recommended Books</vt:lpstr>
      <vt:lpstr>Abstract</vt:lpstr>
    </vt:vector>
  </TitlesOfParts>
  <Company>Cedarville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Science</dc:title>
  <dc:creator>Information Technology</dc:creator>
  <cp:lastModifiedBy>Information Technology</cp:lastModifiedBy>
  <cp:revision>109</cp:revision>
  <dcterms:created xsi:type="dcterms:W3CDTF">2017-09-04T18:22:59Z</dcterms:created>
  <dcterms:modified xsi:type="dcterms:W3CDTF">2018-11-20T16:28:51Z</dcterms:modified>
</cp:coreProperties>
</file>